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media/image16.jpg" ContentType="image/png"/>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88"/>
  </p:notesMasterIdLst>
  <p:sldIdLst>
    <p:sldId id="256" r:id="rId2"/>
    <p:sldId id="350" r:id="rId3"/>
    <p:sldId id="325" r:id="rId4"/>
    <p:sldId id="309" r:id="rId5"/>
    <p:sldId id="269" r:id="rId6"/>
    <p:sldId id="326" r:id="rId7"/>
    <p:sldId id="302" r:id="rId8"/>
    <p:sldId id="260" r:id="rId9"/>
    <p:sldId id="356" r:id="rId10"/>
    <p:sldId id="265" r:id="rId11"/>
    <p:sldId id="266" r:id="rId12"/>
    <p:sldId id="313" r:id="rId13"/>
    <p:sldId id="259" r:id="rId14"/>
    <p:sldId id="312" r:id="rId15"/>
    <p:sldId id="334" r:id="rId16"/>
    <p:sldId id="262" r:id="rId17"/>
    <p:sldId id="323" r:id="rId18"/>
    <p:sldId id="341" r:id="rId19"/>
    <p:sldId id="358" r:id="rId20"/>
    <p:sldId id="333" r:id="rId21"/>
    <p:sldId id="310" r:id="rId22"/>
    <p:sldId id="257" r:id="rId23"/>
    <p:sldId id="316" r:id="rId24"/>
    <p:sldId id="344" r:id="rId25"/>
    <p:sldId id="345" r:id="rId26"/>
    <p:sldId id="346" r:id="rId27"/>
    <p:sldId id="318" r:id="rId28"/>
    <p:sldId id="342" r:id="rId29"/>
    <p:sldId id="343" r:id="rId30"/>
    <p:sldId id="308" r:id="rId31"/>
    <p:sldId id="311" r:id="rId32"/>
    <p:sldId id="338" r:id="rId33"/>
    <p:sldId id="339" r:id="rId34"/>
    <p:sldId id="337" r:id="rId35"/>
    <p:sldId id="340" r:id="rId36"/>
    <p:sldId id="258" r:id="rId37"/>
    <p:sldId id="320" r:id="rId38"/>
    <p:sldId id="271" r:id="rId39"/>
    <p:sldId id="329" r:id="rId40"/>
    <p:sldId id="353" r:id="rId41"/>
    <p:sldId id="314" r:id="rId42"/>
    <p:sldId id="319" r:id="rId43"/>
    <p:sldId id="264" r:id="rId44"/>
    <p:sldId id="321" r:id="rId45"/>
    <p:sldId id="359" r:id="rId46"/>
    <p:sldId id="281" r:id="rId47"/>
    <p:sldId id="351" r:id="rId48"/>
    <p:sldId id="354" r:id="rId49"/>
    <p:sldId id="285" r:id="rId50"/>
    <p:sldId id="289" r:id="rId51"/>
    <p:sldId id="290" r:id="rId52"/>
    <p:sldId id="263" r:id="rId53"/>
    <p:sldId id="273" r:id="rId54"/>
    <p:sldId id="293" r:id="rId55"/>
    <p:sldId id="295" r:id="rId56"/>
    <p:sldId id="298" r:id="rId57"/>
    <p:sldId id="297" r:id="rId58"/>
    <p:sldId id="352" r:id="rId59"/>
    <p:sldId id="270" r:id="rId60"/>
    <p:sldId id="357" r:id="rId61"/>
    <p:sldId id="272" r:id="rId62"/>
    <p:sldId id="317" r:id="rId63"/>
    <p:sldId id="349" r:id="rId64"/>
    <p:sldId id="360" r:id="rId65"/>
    <p:sldId id="303" r:id="rId66"/>
    <p:sldId id="348" r:id="rId67"/>
    <p:sldId id="305" r:id="rId68"/>
    <p:sldId id="304" r:id="rId69"/>
    <p:sldId id="284" r:id="rId70"/>
    <p:sldId id="282" r:id="rId71"/>
    <p:sldId id="283" r:id="rId72"/>
    <p:sldId id="274" r:id="rId73"/>
    <p:sldId id="275" r:id="rId74"/>
    <p:sldId id="276" r:id="rId75"/>
    <p:sldId id="277" r:id="rId76"/>
    <p:sldId id="278" r:id="rId77"/>
    <p:sldId id="286" r:id="rId78"/>
    <p:sldId id="279" r:id="rId79"/>
    <p:sldId id="280" r:id="rId80"/>
    <p:sldId id="291" r:id="rId81"/>
    <p:sldId id="292" r:id="rId82"/>
    <p:sldId id="301" r:id="rId83"/>
    <p:sldId id="299" r:id="rId84"/>
    <p:sldId id="300" r:id="rId85"/>
    <p:sldId id="294" r:id="rId86"/>
    <p:sldId id="355" r:id="rId8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20" autoAdjust="0"/>
    <p:restoredTop sz="78365" autoAdjust="0"/>
  </p:normalViewPr>
  <p:slideViewPr>
    <p:cSldViewPr snapToGrid="0">
      <p:cViewPr varScale="1">
        <p:scale>
          <a:sx n="67" d="100"/>
          <a:sy n="67" d="100"/>
        </p:scale>
        <p:origin x="128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CD8F6A-ECDD-4A3C-AF46-CF87DF66B37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bg-BG"/>
          </a:p>
        </p:txBody>
      </p:sp>
      <p:sp>
        <p:nvSpPr>
          <p:cNvPr id="3" name="Date Placeholder 2">
            <a:extLst>
              <a:ext uri="{FF2B5EF4-FFF2-40B4-BE49-F238E27FC236}">
                <a16:creationId xmlns:a16="http://schemas.microsoft.com/office/drawing/2014/main" id="{7689F413-7FB7-4BF4-91FE-BA244EC39327}"/>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3F26A87-23DB-40FD-9A31-562BC2E7B57E}" type="datetimeFigureOut">
              <a:rPr lang="bg-BG" smtClean="0"/>
              <a:t>31.10.2019 г.</a:t>
            </a:fld>
            <a:endParaRPr lang="bg-BG"/>
          </a:p>
        </p:txBody>
      </p:sp>
      <p:sp>
        <p:nvSpPr>
          <p:cNvPr id="4" name="Slide Image Placeholder 3">
            <a:extLst>
              <a:ext uri="{FF2B5EF4-FFF2-40B4-BE49-F238E27FC236}">
                <a16:creationId xmlns:a16="http://schemas.microsoft.com/office/drawing/2014/main" id="{36866ADE-4F74-44E7-B49D-89D25C5468A9}"/>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bg-BG"/>
          </a:p>
        </p:txBody>
      </p:sp>
      <p:sp>
        <p:nvSpPr>
          <p:cNvPr id="5" name="Notes Placeholder 4">
            <a:extLst>
              <a:ext uri="{FF2B5EF4-FFF2-40B4-BE49-F238E27FC236}">
                <a16:creationId xmlns:a16="http://schemas.microsoft.com/office/drawing/2014/main" id="{F9683F47-CF93-478A-B18E-F758C81C16B2}"/>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bg-BG"/>
          </a:p>
        </p:txBody>
      </p:sp>
      <p:sp>
        <p:nvSpPr>
          <p:cNvPr id="6" name="Footer Placeholder 5">
            <a:extLst>
              <a:ext uri="{FF2B5EF4-FFF2-40B4-BE49-F238E27FC236}">
                <a16:creationId xmlns:a16="http://schemas.microsoft.com/office/drawing/2014/main" id="{C3AA8F08-1011-4596-BF8C-25B2B647EAA1}"/>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bg-BG"/>
          </a:p>
        </p:txBody>
      </p:sp>
      <p:sp>
        <p:nvSpPr>
          <p:cNvPr id="7" name="Slide Number Placeholder 6">
            <a:extLst>
              <a:ext uri="{FF2B5EF4-FFF2-40B4-BE49-F238E27FC236}">
                <a16:creationId xmlns:a16="http://schemas.microsoft.com/office/drawing/2014/main" id="{2125CF15-9FC1-4482-8977-F6FBD8DD311A}"/>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40E78E-6BB9-4E8B-A118-E68C28D3055C}" type="slidenum">
              <a:rPr lang="bg-BG" smtClean="0"/>
              <a:t>‹#›</a:t>
            </a:fld>
            <a:endParaRPr lang="bg-BG"/>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obekti.bg/misterii/po-privlekatelnite-hora-sa-smyatani-i-za-po-inteligentni-dori-da-ne-sa"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40E78E-6BB9-4E8B-A118-E68C28D3055C}" type="slidenum">
              <a:rPr lang="bg-BG" smtClean="0"/>
              <a:t>1</a:t>
            </a:fld>
            <a:endParaRPr lang="bg-BG"/>
          </a:p>
        </p:txBody>
      </p:sp>
    </p:spTree>
    <p:extLst>
      <p:ext uri="{BB962C8B-B14F-4D97-AF65-F5344CB8AC3E}">
        <p14:creationId xmlns:p14="http://schemas.microsoft.com/office/powerpoint/2010/main" val="24975975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40E78E-6BB9-4E8B-A118-E68C28D3055C}" type="slidenum">
              <a:rPr lang="bg-BG" smtClean="0"/>
              <a:t>60</a:t>
            </a:fld>
            <a:endParaRPr lang="bg-BG"/>
          </a:p>
        </p:txBody>
      </p:sp>
    </p:spTree>
    <p:extLst>
      <p:ext uri="{BB962C8B-B14F-4D97-AF65-F5344CB8AC3E}">
        <p14:creationId xmlns:p14="http://schemas.microsoft.com/office/powerpoint/2010/main" val="1931436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40E78E-6BB9-4E8B-A118-E68C28D3055C}" type="slidenum">
              <a:rPr lang="bg-BG" smtClean="0"/>
              <a:t>86</a:t>
            </a:fld>
            <a:endParaRPr lang="bg-BG"/>
          </a:p>
        </p:txBody>
      </p:sp>
    </p:spTree>
    <p:extLst>
      <p:ext uri="{BB962C8B-B14F-4D97-AF65-F5344CB8AC3E}">
        <p14:creationId xmlns:p14="http://schemas.microsoft.com/office/powerpoint/2010/main" val="30542866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https://www.obekti.bg/misterii/po-privlekatelnite-hora-sa-smyatani-i-za-po-inteligentni-dori-da-ne-sa</a:t>
            </a:r>
            <a:r>
              <a:rPr lang="en-US" dirty="0"/>
              <a:t> </a:t>
            </a:r>
          </a:p>
        </p:txBody>
      </p:sp>
      <p:sp>
        <p:nvSpPr>
          <p:cNvPr id="4" name="Slide Number Placeholder 3"/>
          <p:cNvSpPr>
            <a:spLocks noGrp="1"/>
          </p:cNvSpPr>
          <p:nvPr>
            <p:ph type="sldNum" sz="quarter" idx="5"/>
          </p:nvPr>
        </p:nvSpPr>
        <p:spPr/>
        <p:txBody>
          <a:bodyPr/>
          <a:lstStyle/>
          <a:p>
            <a:fld id="{5F40E78E-6BB9-4E8B-A118-E68C28D3055C}" type="slidenum">
              <a:rPr lang="bg-BG" smtClean="0"/>
              <a:t>9</a:t>
            </a:fld>
            <a:endParaRPr lang="bg-BG"/>
          </a:p>
        </p:txBody>
      </p:sp>
    </p:spTree>
    <p:extLst>
      <p:ext uri="{BB962C8B-B14F-4D97-AF65-F5344CB8AC3E}">
        <p14:creationId xmlns:p14="http://schemas.microsoft.com/office/powerpoint/2010/main" val="4243446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kern="1200" dirty="0" err="1">
                <a:solidFill>
                  <a:schemeClr val="tx1"/>
                </a:solidFill>
                <a:effectLst/>
                <a:latin typeface="+mn-lt"/>
                <a:ea typeface="+mn-ea"/>
                <a:cs typeface="+mn-cs"/>
              </a:rPr>
              <a:t>Ако</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ситуацията</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може</a:t>
            </a:r>
            <a:r>
              <a:rPr lang="ru-RU" sz="1200" b="0" i="0" kern="1200" dirty="0">
                <a:solidFill>
                  <a:schemeClr val="tx1"/>
                </a:solidFill>
                <a:effectLst/>
                <a:latin typeface="+mn-lt"/>
                <a:ea typeface="+mn-ea"/>
                <a:cs typeface="+mn-cs"/>
              </a:rPr>
              <a:t> да се </a:t>
            </a:r>
            <a:r>
              <a:rPr lang="ru-RU" sz="1200" b="0" i="0" kern="1200" dirty="0" err="1">
                <a:solidFill>
                  <a:schemeClr val="tx1"/>
                </a:solidFill>
                <a:effectLst/>
                <a:latin typeface="+mn-lt"/>
                <a:ea typeface="+mn-ea"/>
                <a:cs typeface="+mn-cs"/>
              </a:rPr>
              <a:t>оправи</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значи</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няма</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смисъл</a:t>
            </a:r>
            <a:r>
              <a:rPr lang="ru-RU" sz="1200" b="0" i="0" kern="1200" dirty="0">
                <a:solidFill>
                  <a:schemeClr val="tx1"/>
                </a:solidFill>
                <a:effectLst/>
                <a:latin typeface="+mn-lt"/>
                <a:ea typeface="+mn-ea"/>
                <a:cs typeface="+mn-cs"/>
              </a:rPr>
              <a:t> да се </a:t>
            </a:r>
            <a:r>
              <a:rPr lang="ru-RU" sz="1200" b="0" i="0" kern="1200" dirty="0" err="1">
                <a:solidFill>
                  <a:schemeClr val="tx1"/>
                </a:solidFill>
                <a:effectLst/>
                <a:latin typeface="+mn-lt"/>
                <a:ea typeface="+mn-ea"/>
                <a:cs typeface="+mn-cs"/>
              </a:rPr>
              <a:t>тревожиш</a:t>
            </a:r>
            <a:r>
              <a:rPr lang="ru-RU" sz="1200" b="0" i="0" kern="1200" dirty="0">
                <a:solidFill>
                  <a:schemeClr val="tx1"/>
                </a:solidFill>
                <a:effectLst/>
                <a:latin typeface="+mn-lt"/>
                <a:ea typeface="+mn-ea"/>
                <a:cs typeface="+mn-cs"/>
              </a:rPr>
              <a:t>. </a:t>
            </a:r>
            <a:endParaRPr lang="en-US" sz="1200" b="0" i="0" kern="1200" dirty="0">
              <a:solidFill>
                <a:schemeClr val="tx1"/>
              </a:solidFill>
              <a:effectLst/>
              <a:latin typeface="+mn-lt"/>
              <a:ea typeface="+mn-ea"/>
              <a:cs typeface="+mn-cs"/>
            </a:endParaRPr>
          </a:p>
          <a:p>
            <a:r>
              <a:rPr lang="ru-RU" sz="1200" b="0" i="0" kern="1200" dirty="0" err="1">
                <a:solidFill>
                  <a:schemeClr val="tx1"/>
                </a:solidFill>
                <a:effectLst/>
                <a:latin typeface="+mn-lt"/>
                <a:ea typeface="+mn-ea"/>
                <a:cs typeface="+mn-cs"/>
              </a:rPr>
              <a:t>Ако</a:t>
            </a:r>
            <a:r>
              <a:rPr lang="ru-RU" sz="1200" b="0" i="0" kern="1200" dirty="0">
                <a:solidFill>
                  <a:schemeClr val="tx1"/>
                </a:solidFill>
                <a:effectLst/>
                <a:latin typeface="+mn-lt"/>
                <a:ea typeface="+mn-ea"/>
                <a:cs typeface="+mn-cs"/>
              </a:rPr>
              <a:t> не </a:t>
            </a:r>
            <a:r>
              <a:rPr lang="ru-RU" sz="1200" b="0" i="0" kern="1200" dirty="0" err="1">
                <a:solidFill>
                  <a:schemeClr val="tx1"/>
                </a:solidFill>
                <a:effectLst/>
                <a:latin typeface="+mn-lt"/>
                <a:ea typeface="+mn-ea"/>
                <a:cs typeface="+mn-cs"/>
              </a:rPr>
              <a:t>може</a:t>
            </a:r>
            <a:r>
              <a:rPr lang="ru-RU" sz="1200" b="0" i="0" kern="1200" dirty="0">
                <a:solidFill>
                  <a:schemeClr val="tx1"/>
                </a:solidFill>
                <a:effectLst/>
                <a:latin typeface="+mn-lt"/>
                <a:ea typeface="+mn-ea"/>
                <a:cs typeface="+mn-cs"/>
              </a:rPr>
              <a:t> да се </a:t>
            </a:r>
            <a:r>
              <a:rPr lang="ru-RU" sz="1200" b="0" i="0" kern="1200" dirty="0" err="1">
                <a:solidFill>
                  <a:schemeClr val="tx1"/>
                </a:solidFill>
                <a:effectLst/>
                <a:latin typeface="+mn-lt"/>
                <a:ea typeface="+mn-ea"/>
                <a:cs typeface="+mn-cs"/>
              </a:rPr>
              <a:t>оправи</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значи</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няма</a:t>
            </a:r>
            <a:r>
              <a:rPr lang="ru-RU" sz="1200" b="0" i="0" kern="1200" dirty="0">
                <a:solidFill>
                  <a:schemeClr val="tx1"/>
                </a:solidFill>
                <a:effectLst/>
                <a:latin typeface="+mn-lt"/>
                <a:ea typeface="+mn-ea"/>
                <a:cs typeface="+mn-cs"/>
              </a:rPr>
              <a:t> да </a:t>
            </a:r>
            <a:r>
              <a:rPr lang="ru-RU" sz="1200" b="0" i="0" kern="1200" dirty="0" err="1">
                <a:solidFill>
                  <a:schemeClr val="tx1"/>
                </a:solidFill>
                <a:effectLst/>
                <a:latin typeface="+mn-lt"/>
                <a:ea typeface="+mn-ea"/>
                <a:cs typeface="+mn-cs"/>
              </a:rPr>
              <a:t>помогне</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ако</a:t>
            </a:r>
            <a:r>
              <a:rPr lang="ru-RU" sz="1200" b="0" i="0" kern="1200" dirty="0">
                <a:solidFill>
                  <a:schemeClr val="tx1"/>
                </a:solidFill>
                <a:effectLst/>
                <a:latin typeface="+mn-lt"/>
                <a:ea typeface="+mn-ea"/>
                <a:cs typeface="+mn-cs"/>
              </a:rPr>
              <a:t> се </a:t>
            </a:r>
            <a:r>
              <a:rPr lang="ru-RU" sz="1200" b="0" i="0" kern="1200" dirty="0" err="1">
                <a:solidFill>
                  <a:schemeClr val="tx1"/>
                </a:solidFill>
                <a:effectLst/>
                <a:latin typeface="+mn-lt"/>
                <a:ea typeface="+mn-ea"/>
                <a:cs typeface="+mn-cs"/>
              </a:rPr>
              <a:t>тревожиш</a:t>
            </a:r>
            <a:r>
              <a:rPr lang="ru-RU" sz="1200" b="0" i="0" kern="1200" dirty="0">
                <a:solidFill>
                  <a:schemeClr val="tx1"/>
                </a:solidFill>
                <a:effectLst/>
                <a:latin typeface="+mn-lt"/>
                <a:ea typeface="+mn-ea"/>
                <a:cs typeface="+mn-cs"/>
              </a:rPr>
              <a:t>. </a:t>
            </a:r>
            <a:endParaRPr lang="en-US" sz="1200" b="0" i="0" kern="1200" dirty="0">
              <a:solidFill>
                <a:schemeClr val="tx1"/>
              </a:solidFill>
              <a:effectLst/>
              <a:latin typeface="+mn-lt"/>
              <a:ea typeface="+mn-ea"/>
              <a:cs typeface="+mn-cs"/>
            </a:endParaRPr>
          </a:p>
          <a:p>
            <a:r>
              <a:rPr lang="ru-RU" sz="1200" b="0" i="0" kern="1200" dirty="0" err="1">
                <a:solidFill>
                  <a:schemeClr val="tx1"/>
                </a:solidFill>
                <a:effectLst/>
                <a:latin typeface="+mn-lt"/>
                <a:ea typeface="+mn-ea"/>
                <a:cs typeface="+mn-cs"/>
              </a:rPr>
              <a:t>Изобщо</a:t>
            </a:r>
            <a:r>
              <a:rPr lang="ru-RU" sz="1200" b="0" i="0" kern="1200" dirty="0">
                <a:solidFill>
                  <a:schemeClr val="tx1"/>
                </a:solidFill>
                <a:effectLst/>
                <a:latin typeface="+mn-lt"/>
                <a:ea typeface="+mn-ea"/>
                <a:cs typeface="+mn-cs"/>
              </a:rPr>
              <a:t>, </a:t>
            </a:r>
            <a:r>
              <a:rPr lang="ru-RU" sz="1200" b="0" i="0" kern="1200" dirty="0" err="1">
                <a:solidFill>
                  <a:schemeClr val="tx1"/>
                </a:solidFill>
                <a:effectLst/>
                <a:latin typeface="+mn-lt"/>
                <a:ea typeface="+mn-ea"/>
                <a:cs typeface="+mn-cs"/>
              </a:rPr>
              <a:t>безсмислено</a:t>
            </a:r>
            <a:r>
              <a:rPr lang="ru-RU" sz="1200" b="0" i="0" kern="1200" dirty="0">
                <a:solidFill>
                  <a:schemeClr val="tx1"/>
                </a:solidFill>
                <a:effectLst/>
                <a:latin typeface="+mn-lt"/>
                <a:ea typeface="+mn-ea"/>
                <a:cs typeface="+mn-cs"/>
              </a:rPr>
              <a:t> е да се </a:t>
            </a:r>
            <a:r>
              <a:rPr lang="ru-RU" sz="1200" b="0" i="0" kern="1200" dirty="0" err="1">
                <a:solidFill>
                  <a:schemeClr val="tx1"/>
                </a:solidFill>
                <a:effectLst/>
                <a:latin typeface="+mn-lt"/>
                <a:ea typeface="+mn-ea"/>
                <a:cs typeface="+mn-cs"/>
              </a:rPr>
              <a:t>тревожиш</a:t>
            </a:r>
            <a:r>
              <a:rPr lang="ru-RU" sz="1200" b="0" i="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5F40E78E-6BB9-4E8B-A118-E68C28D3055C}" type="slidenum">
              <a:rPr lang="bg-BG" smtClean="0"/>
              <a:t>12</a:t>
            </a:fld>
            <a:endParaRPr lang="bg-BG"/>
          </a:p>
        </p:txBody>
      </p:sp>
    </p:spTree>
    <p:extLst>
      <p:ext uri="{BB962C8B-B14F-4D97-AF65-F5344CB8AC3E}">
        <p14:creationId xmlns:p14="http://schemas.microsoft.com/office/powerpoint/2010/main" val="33105449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t>
            </a:r>
            <a:r>
              <a:rPr lang="bg-BG" dirty="0"/>
              <a:t>ова е </a:t>
            </a:r>
            <a:r>
              <a:rPr lang="bg-BG" dirty="0" err="1"/>
              <a:t>вашате</a:t>
            </a:r>
            <a:r>
              <a:rPr lang="bg-BG" dirty="0"/>
              <a:t> възможност да </a:t>
            </a:r>
            <a:r>
              <a:rPr lang="bg-BG" dirty="0" err="1"/>
              <a:t>блестнете</a:t>
            </a:r>
            <a:r>
              <a:rPr lang="bg-BG" dirty="0"/>
              <a:t> с </a:t>
            </a:r>
            <a:r>
              <a:rPr lang="bg-BG" dirty="0" err="1"/>
              <a:t>вашията</a:t>
            </a:r>
            <a:r>
              <a:rPr lang="bg-BG" dirty="0"/>
              <a:t> мотивация да получите работата и вашия потенциал да се развивате…</a:t>
            </a:r>
            <a:endParaRPr lang="en-US" dirty="0"/>
          </a:p>
        </p:txBody>
      </p:sp>
      <p:sp>
        <p:nvSpPr>
          <p:cNvPr id="4" name="Slide Number Placeholder 3"/>
          <p:cNvSpPr>
            <a:spLocks noGrp="1"/>
          </p:cNvSpPr>
          <p:nvPr>
            <p:ph type="sldNum" sz="quarter" idx="5"/>
          </p:nvPr>
        </p:nvSpPr>
        <p:spPr/>
        <p:txBody>
          <a:bodyPr/>
          <a:lstStyle/>
          <a:p>
            <a:fld id="{5F40E78E-6BB9-4E8B-A118-E68C28D3055C}" type="slidenum">
              <a:rPr lang="bg-BG" smtClean="0"/>
              <a:t>18</a:t>
            </a:fld>
            <a:endParaRPr lang="bg-BG"/>
          </a:p>
        </p:txBody>
      </p:sp>
    </p:spTree>
    <p:extLst>
      <p:ext uri="{BB962C8B-B14F-4D97-AF65-F5344CB8AC3E}">
        <p14:creationId xmlns:p14="http://schemas.microsoft.com/office/powerpoint/2010/main" val="36146639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40E78E-6BB9-4E8B-A118-E68C28D3055C}" type="slidenum">
              <a:rPr lang="bg-BG" smtClean="0"/>
              <a:t>19</a:t>
            </a:fld>
            <a:endParaRPr lang="bg-BG"/>
          </a:p>
        </p:txBody>
      </p:sp>
    </p:spTree>
    <p:extLst>
      <p:ext uri="{BB962C8B-B14F-4D97-AF65-F5344CB8AC3E}">
        <p14:creationId xmlns:p14="http://schemas.microsoft.com/office/powerpoint/2010/main" val="20179154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40E78E-6BB9-4E8B-A118-E68C28D3055C}" type="slidenum">
              <a:rPr lang="bg-BG" smtClean="0"/>
              <a:t>43</a:t>
            </a:fld>
            <a:endParaRPr lang="bg-BG"/>
          </a:p>
        </p:txBody>
      </p:sp>
    </p:spTree>
    <p:extLst>
      <p:ext uri="{BB962C8B-B14F-4D97-AF65-F5344CB8AC3E}">
        <p14:creationId xmlns:p14="http://schemas.microsoft.com/office/powerpoint/2010/main" val="40847088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40E78E-6BB9-4E8B-A118-E68C28D3055C}" type="slidenum">
              <a:rPr lang="bg-BG" smtClean="0"/>
              <a:t>47</a:t>
            </a:fld>
            <a:endParaRPr lang="bg-BG"/>
          </a:p>
        </p:txBody>
      </p:sp>
    </p:spTree>
    <p:extLst>
      <p:ext uri="{BB962C8B-B14F-4D97-AF65-F5344CB8AC3E}">
        <p14:creationId xmlns:p14="http://schemas.microsoft.com/office/powerpoint/2010/main" val="37678781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F40E78E-6BB9-4E8B-A118-E68C28D3055C}" type="slidenum">
              <a:rPr lang="bg-BG" smtClean="0"/>
              <a:t>55</a:t>
            </a:fld>
            <a:endParaRPr lang="bg-BG"/>
          </a:p>
        </p:txBody>
      </p:sp>
    </p:spTree>
    <p:extLst>
      <p:ext uri="{BB962C8B-B14F-4D97-AF65-F5344CB8AC3E}">
        <p14:creationId xmlns:p14="http://schemas.microsoft.com/office/powerpoint/2010/main" val="25109534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 states. Personal Questions.</a:t>
            </a:r>
            <a:endParaRPr lang="bg-BG" dirty="0"/>
          </a:p>
        </p:txBody>
      </p:sp>
      <p:sp>
        <p:nvSpPr>
          <p:cNvPr id="4" name="Slide Number Placeholder 3"/>
          <p:cNvSpPr>
            <a:spLocks noGrp="1"/>
          </p:cNvSpPr>
          <p:nvPr>
            <p:ph type="sldNum" sz="quarter" idx="10"/>
          </p:nvPr>
        </p:nvSpPr>
        <p:spPr/>
        <p:txBody>
          <a:bodyPr/>
          <a:lstStyle/>
          <a:p>
            <a:fld id="{59C17EFC-FC48-4ABA-906A-2798E1AB1474}" type="slidenum">
              <a:rPr lang="bg-BG" smtClean="0"/>
              <a:t>57</a:t>
            </a:fld>
            <a:endParaRPr lang="bg-BG"/>
          </a:p>
        </p:txBody>
      </p:sp>
    </p:spTree>
    <p:extLst>
      <p:ext uri="{BB962C8B-B14F-4D97-AF65-F5344CB8AC3E}">
        <p14:creationId xmlns:p14="http://schemas.microsoft.com/office/powerpoint/2010/main" val="40444144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10/31/2019</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10/31/2019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10/31/2019</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10/31/2019</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10/31/2019</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10/31/2019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10/31/2019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10/31/2019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10/31/2019</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10/31/2019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10/31/2019</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10/31/2019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10/31/2019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10/31/2019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10/31/2019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10/31/2019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10/31/2019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1-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10/31/2019</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dreamlabs.bg/courses/%d0%ba%d0%b0%d0%ba-%d0%b4%d0%b0-%d1%81%d0%b5-%d0%bf%d1%80%d0%b5%d0%b4%d1%81%d1%82%d0%b0%d0%b2%d0%b8%d0%bc-%d1%83%d1%81%d0%bf%d0%b5%d1%88%d0%bd%d0%be-%d0%bd%d0%b0-it-%d0%b8%d0%bd%d1%82%d0%b5%d1%80/"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www.linkedin.com/in/tony-gerdjikov-31135794/" TargetMode="External"/><Relationship Id="rId2" Type="http://schemas.openxmlformats.org/officeDocument/2006/relationships/hyperlink" Target="mailto:tony.gerdjikov@gmail.com"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mailto:skeleta@abv.bg&#8221;&#1085;&#1077;"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skillvalue.com/companies/en/business/" TargetMode="External"/><Relationship Id="rId2" Type="http://schemas.openxmlformats.org/officeDocument/2006/relationships/hyperlink" Target="https://www.hackerrank.com/"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www.thebalancecareers.com/why-are-you-leaving-your-job-2061203" TargetMode="External"/><Relationship Id="rId2" Type="http://schemas.openxmlformats.org/officeDocument/2006/relationships/hyperlink" Target="https://www.thebalancecareers.com/what-can-employers-say-about-former-employees-2059608" TargetMode="External"/><Relationship Id="rId1" Type="http://schemas.openxmlformats.org/officeDocument/2006/relationships/slideLayout" Target="../slideLayouts/slideLayout2.xml"/><Relationship Id="rId5" Type="http://schemas.openxmlformats.org/officeDocument/2006/relationships/hyperlink" Target="https://www.thebalancecareers.com/why-were-you-fired-job-interview-question-2061201" TargetMode="External"/><Relationship Id="rId4" Type="http://schemas.openxmlformats.org/officeDocument/2006/relationships/hyperlink" Target="https://www.thebalancecareers.com/interview-questions-about-why-you-want-to-change-jobs-2061154"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hyperlink" Target="https://www.thebalancecareers.com/what-would-you-be-looking-for-in-an-applicant-2061149" TargetMode="External"/><Relationship Id="rId3" Type="http://schemas.openxmlformats.org/officeDocument/2006/relationships/hyperlink" Target="https://www.thebalancecareers.com/what-is-the-biggest-criticism-you-received-from-your-boss-2063847" TargetMode="External"/><Relationship Id="rId7" Type="http://schemas.openxmlformats.org/officeDocument/2006/relationships/hyperlink" Target="https://www.thebalancecareers.com/what-strategies-would-you-use-to-motivate-your-team-2061134" TargetMode="External"/><Relationship Id="rId2" Type="http://schemas.openxmlformats.org/officeDocument/2006/relationships/hyperlink" Target="https://www.thebalancecareers.com/what-do-people-most-often-criticize-about-you-2061255" TargetMode="External"/><Relationship Id="rId1" Type="http://schemas.openxmlformats.org/officeDocument/2006/relationships/slideLayout" Target="../slideLayouts/slideLayout2.xml"/><Relationship Id="rId6" Type="http://schemas.openxmlformats.org/officeDocument/2006/relationships/hyperlink" Target="https://www.thebalancecareers.com/interview-questions-about-problems-at-work-2060538" TargetMode="External"/><Relationship Id="rId5" Type="http://schemas.openxmlformats.org/officeDocument/2006/relationships/hyperlink" Target="https://www.thebalancecareers.com/job-interview-question-what-makes-you-angry-2060981" TargetMode="External"/><Relationship Id="rId4" Type="http://schemas.openxmlformats.org/officeDocument/2006/relationships/hyperlink" Target="https://www.thebalancecareers.com/interview-question-worst-thing-2059576" TargetMode="External"/><Relationship Id="rId9" Type="http://schemas.openxmlformats.org/officeDocument/2006/relationships/hyperlink" Target="https://www.thebalancecareers.com/how-to-answer-interview-questions-about-anger-at-work-2061242" TargetMode="External"/></Relationships>
</file>

<file path=ppt/slides/_rels/slide51.xml.rels><?xml version="1.0" encoding="UTF-8" standalone="yes"?>
<Relationships xmlns="http://schemas.openxmlformats.org/package/2006/relationships"><Relationship Id="rId8" Type="http://schemas.openxmlformats.org/officeDocument/2006/relationships/hyperlink" Target="https://www.thebalancecareers.com/describe-a-time-when-your-workload-was-heavy-2061294" TargetMode="External"/><Relationship Id="rId3" Type="http://schemas.openxmlformats.org/officeDocument/2006/relationships/hyperlink" Target="https://www.thebalancecareers.com/tell-me-about-what-would-have-done-differently-at-work-2061145" TargetMode="External"/><Relationship Id="rId7" Type="http://schemas.openxmlformats.org/officeDocument/2006/relationships/hyperlink" Target="https://www.thebalancecareers.com/what-are-the-most-difficult-decisions-to-make-2061256" TargetMode="External"/><Relationship Id="rId2" Type="http://schemas.openxmlformats.org/officeDocument/2006/relationships/hyperlink" Target="https://www.thebalancecareers.com/questions-not-being-promoted-2060988" TargetMode="External"/><Relationship Id="rId1" Type="http://schemas.openxmlformats.org/officeDocument/2006/relationships/slideLayout" Target="../slideLayouts/slideLayout2.xml"/><Relationship Id="rId6" Type="http://schemas.openxmlformats.org/officeDocument/2006/relationships/hyperlink" Target="https://www.thebalancecareers.com/job-interview-question-how-do-you-evaluate-success-2061283" TargetMode="External"/><Relationship Id="rId5" Type="http://schemas.openxmlformats.org/officeDocument/2006/relationships/hyperlink" Target="https://www.thebalancecareers.com/what-type-of-work-environment-do-you-prefer-2061291" TargetMode="External"/><Relationship Id="rId4" Type="http://schemas.openxmlformats.org/officeDocument/2006/relationships/hyperlink" Target="https://www.thebalancecareers.com/how-colleagues-describe-personality-2063919"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8" Type="http://schemas.openxmlformats.org/officeDocument/2006/relationships/hyperlink" Target="https://www.thebalancecareers.com/questions-starting-new-job-2060992" TargetMode="External"/><Relationship Id="rId3" Type="http://schemas.openxmlformats.org/officeDocument/2006/relationships/hyperlink" Target="https://www.thebalancecareers.com/what-interests-you-about-this-job-2061266" TargetMode="External"/><Relationship Id="rId7" Type="http://schemas.openxmlformats.org/officeDocument/2006/relationships/hyperlink" Target="https://www.thebalancecareers.com/what-challenges-looking-for-2061250" TargetMode="External"/><Relationship Id="rId2" Type="http://schemas.openxmlformats.org/officeDocument/2006/relationships/hyperlink" Target="https://www.thebalancecareers.com/how-is-our-company-better-than-your-present-employer-2060967" TargetMode="External"/><Relationship Id="rId1" Type="http://schemas.openxmlformats.org/officeDocument/2006/relationships/slideLayout" Target="../slideLayouts/slideLayout2.xml"/><Relationship Id="rId6" Type="http://schemas.openxmlformats.org/officeDocument/2006/relationships/hyperlink" Target="https://www.thebalancecareers.com/why-do-you-want-to-work-here-2061292" TargetMode="External"/><Relationship Id="rId5" Type="http://schemas.openxmlformats.org/officeDocument/2006/relationships/hyperlink" Target="https://www.thebalancecareers.com/why-do-you-want-this-job-2061202" TargetMode="External"/><Relationship Id="rId4" Type="http://schemas.openxmlformats.org/officeDocument/2006/relationships/hyperlink" Target="https://www.thebalancecareers.com/interview-about-this-company-2061252" TargetMode="External"/></Relationships>
</file>

<file path=ppt/slides/_rels/slide55.xml.rels><?xml version="1.0" encoding="UTF-8" standalone="yes"?>
<Relationships xmlns="http://schemas.openxmlformats.org/package/2006/relationships"><Relationship Id="rId8" Type="http://schemas.openxmlformats.org/officeDocument/2006/relationships/hyperlink" Target="https://www.thebalancecareers.com/what-will-you-do-if-you-dont-get-this-position-2061265" TargetMode="External"/><Relationship Id="rId3" Type="http://schemas.openxmlformats.org/officeDocument/2006/relationships/hyperlink" Target="https://www.thebalancecareers.com/what-are-you-looking-for-in-your-next-job-2061264" TargetMode="External"/><Relationship Id="rId7" Type="http://schemas.openxmlformats.org/officeDocument/2006/relationships/hyperlink" Target="https://www.thebalancecareers.com/job-interview-question-how-will-you-achieve-your-goals-2061245"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www.thebalancecareers.com/interview-questions-about-your-goals-for-the-future-2061244" TargetMode="External"/><Relationship Id="rId5" Type="http://schemas.openxmlformats.org/officeDocument/2006/relationships/hyperlink" Target="https://www.thebalancecareers.com/where-do-you-see-yourself-5-years-from-now-2061153" TargetMode="External"/><Relationship Id="rId4" Type="http://schemas.openxmlformats.org/officeDocument/2006/relationships/hyperlink" Target="https://www.thebalancecareers.com/interview-questions-about-professional-development-2060971"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8" Type="http://schemas.openxmlformats.org/officeDocument/2006/relationships/hyperlink" Target="https://yangshun.github.io/tech-interview-handbook/" TargetMode="External"/><Relationship Id="rId3" Type="http://schemas.openxmlformats.org/officeDocument/2006/relationships/hyperlink" Target="https://www.thebalancecareers.com/manager-interview-questions-and-best-answers-2061211" TargetMode="External"/><Relationship Id="rId7" Type="http://schemas.openxmlformats.org/officeDocument/2006/relationships/hyperlink" Target="http://www.crackingthecodinginterview.com/" TargetMode="External"/><Relationship Id="rId2" Type="http://schemas.openxmlformats.org/officeDocument/2006/relationships/hyperlink" Target="https://www.thebalancecareers.com/" TargetMode="External"/><Relationship Id="rId1" Type="http://schemas.openxmlformats.org/officeDocument/2006/relationships/slideLayout" Target="../slideLayouts/slideLayout2.xml"/><Relationship Id="rId6" Type="http://schemas.openxmlformats.org/officeDocument/2006/relationships/hyperlink" Target="https://resume.io/" TargetMode="External"/><Relationship Id="rId5" Type="http://schemas.openxmlformats.org/officeDocument/2006/relationships/hyperlink" Target="https://enhancv.com/" TargetMode="External"/><Relationship Id="rId10" Type="http://schemas.openxmlformats.org/officeDocument/2006/relationships/hyperlink" Target="https://www.linkedin.com/learning" TargetMode="External"/><Relationship Id="rId4" Type="http://schemas.openxmlformats.org/officeDocument/2006/relationships/hyperlink" Target="https://www.hackerrank.com/" TargetMode="External"/><Relationship Id="rId9" Type="http://schemas.openxmlformats.org/officeDocument/2006/relationships/hyperlink" Target="https://www.numbeo.com/cost-of-living/" TargetMode="External"/></Relationships>
</file>

<file path=ppt/slides/_rels/slide62.xml.rels><?xml version="1.0" encoding="UTF-8" standalone="yes"?>
<Relationships xmlns="http://schemas.openxmlformats.org/package/2006/relationships"><Relationship Id="rId3" Type="http://schemas.openxmlformats.org/officeDocument/2006/relationships/hyperlink" Target="https://www.visualcv.com/online-cv-maker/" TargetMode="External"/><Relationship Id="rId2" Type="http://schemas.openxmlformats.org/officeDocument/2006/relationships/hyperlink" Target="https://enhancv.com/" TargetMode="External"/><Relationship Id="rId1" Type="http://schemas.openxmlformats.org/officeDocument/2006/relationships/slideLayout" Target="../slideLayouts/slideLayout2.xml"/><Relationship Id="rId5" Type="http://schemas.openxmlformats.org/officeDocument/2006/relationships/hyperlink" Target="https://work.chron.com/differences-curriculum-vitae-europe-america-24910.html" TargetMode="External"/><Relationship Id="rId4" Type="http://schemas.openxmlformats.org/officeDocument/2006/relationships/hyperlink" Target="https://www.westminster-mo.edu/academics/career/students/rcv/Documents/preparing-a-cv-amer-style.pdf" TargetMode="External"/></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thebalancecareers.com/job-interview-do-you-have-questions-4138097" TargetMode="Externa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hyperlink" Target="https://www.thebalancecareers.com/how-to-use-mock-interviews-to-practice-interviewing-2061626"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hyperlink" Target="https://business.linkedin.com/talent-solutions/recruiting-tips/the-interview-questions-you-should-be-asking/3qc"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hyperlink" Target="https://www.thebalancecareers.com/sample-reference-list-for-employment-2062940"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hyperlink" Target="https://www.thebalancecareers.com/what-is-company-culture-2062000" TargetMode="Externa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hyperlink" Target="https://www.thebalancecareers.com/interview-questions-about-health-and-safety-2061133" TargetMode="External"/><Relationship Id="rId7" Type="http://schemas.openxmlformats.org/officeDocument/2006/relationships/hyperlink" Target="https://www.thebalancecareers.com/job-interview-question-how-did-you-handle-a-challenge-2061243" TargetMode="External"/><Relationship Id="rId2" Type="http://schemas.openxmlformats.org/officeDocument/2006/relationships/hyperlink" Target="https://www.thebalancecareers.com/how-to-answer-what-do-you-expect-from-a-supervisor-2061284" TargetMode="External"/><Relationship Id="rId1" Type="http://schemas.openxmlformats.org/officeDocument/2006/relationships/slideLayout" Target="../slideLayouts/slideLayout2.xml"/><Relationship Id="rId6" Type="http://schemas.openxmlformats.org/officeDocument/2006/relationships/hyperlink" Target="https://www.thebalancecareers.com/have-you-ever-had-difficulty-working-with-a-manager-2064059" TargetMode="External"/><Relationship Id="rId5" Type="http://schemas.openxmlformats.org/officeDocument/2006/relationships/hyperlink" Target="https://www.thebalancecareers.com/what-strategies-would-you-use-to-motivate-your-team-2061134" TargetMode="External"/><Relationship Id="rId4" Type="http://schemas.openxmlformats.org/officeDocument/2006/relationships/hyperlink" Target="https://www.thebalancecareers.com/job-interview-question-who-was-your-best-boss-2061247" TargetMode="External"/></Relationships>
</file>

<file path=ppt/slides/_rels/slide74.xml.rels><?xml version="1.0" encoding="UTF-8" standalone="yes"?>
<Relationships xmlns="http://schemas.openxmlformats.org/package/2006/relationships"><Relationship Id="rId3" Type="http://schemas.openxmlformats.org/officeDocument/2006/relationships/hyperlink" Target="https://www.thebalancecareers.com/interview-questions-about-when-your-boss-is-wrong-2061297" TargetMode="External"/><Relationship Id="rId2" Type="http://schemas.openxmlformats.org/officeDocument/2006/relationships/hyperlink" Target="https://www.thebalancecareers.com/describe-how-you-managed-a-problem-employee-2060975" TargetMode="External"/><Relationship Id="rId1" Type="http://schemas.openxmlformats.org/officeDocument/2006/relationships/slideLayout" Target="../slideLayouts/slideLayout2.xml"/><Relationship Id="rId4" Type="http://schemas.openxmlformats.org/officeDocument/2006/relationships/hyperlink" Target="https://www.thebalancecareers.com/how-do-you-about-feel-working-in-a-team-environment-2062686" TargetMode="External"/></Relationships>
</file>

<file path=ppt/slides/_rels/slide75.xml.rels><?xml version="1.0" encoding="UTF-8" standalone="yes"?>
<Relationships xmlns="http://schemas.openxmlformats.org/package/2006/relationships"><Relationship Id="rId3" Type="http://schemas.openxmlformats.org/officeDocument/2006/relationships/hyperlink" Target="https://www.thebalancecareers.com/interview-questions-about-when-your-boss-is-wrong-2061297" TargetMode="External"/><Relationship Id="rId2" Type="http://schemas.openxmlformats.org/officeDocument/2006/relationships/hyperlink" Target="https://www.thebalancecareers.com/describe-how-you-managed-a-problem-employee-2060975" TargetMode="External"/><Relationship Id="rId1" Type="http://schemas.openxmlformats.org/officeDocument/2006/relationships/slideLayout" Target="../slideLayouts/slideLayout2.xml"/><Relationship Id="rId4" Type="http://schemas.openxmlformats.org/officeDocument/2006/relationships/hyperlink" Target="https://www.thebalancecareers.com/how-do-you-about-feel-working-in-a-team-environment-2062686" TargetMode="External"/></Relationships>
</file>

<file path=ppt/slides/_rels/slide76.xml.rels><?xml version="1.0" encoding="UTF-8" standalone="yes"?>
<Relationships xmlns="http://schemas.openxmlformats.org/package/2006/relationships"><Relationship Id="rId8" Type="http://schemas.openxmlformats.org/officeDocument/2006/relationships/hyperlink" Target="https://www.thebalancecareers.com/job-interview-questions-about-your-responsibilities-2061279" TargetMode="External"/><Relationship Id="rId3" Type="http://schemas.openxmlformats.org/officeDocument/2006/relationships/hyperlink" Target="https://www.thebalancecareers.com/how-do-you-handle-stress-2061246" TargetMode="External"/><Relationship Id="rId7" Type="http://schemas.openxmlformats.org/officeDocument/2006/relationships/hyperlink" Target="https://www.thebalancecareers.com/job-interview-question-what-experience-do-you-have-2061260" TargetMode="External"/><Relationship Id="rId2" Type="http://schemas.openxmlformats.org/officeDocument/2006/relationships/hyperlink" Target="https://www.thebalancecareers.com/job-interview-question-how-do-you-evaluate-success-2061283" TargetMode="External"/><Relationship Id="rId1" Type="http://schemas.openxmlformats.org/officeDocument/2006/relationships/slideLayout" Target="../slideLayouts/slideLayout2.xml"/><Relationship Id="rId6" Type="http://schemas.openxmlformats.org/officeDocument/2006/relationships/hyperlink" Target="https://www.thebalancecareers.com/what-can-you-contribute-to-the-company-2061254" TargetMode="External"/><Relationship Id="rId5" Type="http://schemas.openxmlformats.org/officeDocument/2006/relationships/hyperlink" Target="https://www.thebalancecareers.com/why-should-we-hire-you-best-answers-2061261" TargetMode="External"/><Relationship Id="rId4" Type="http://schemas.openxmlformats.org/officeDocument/2006/relationships/hyperlink" Target="https://www.thebalancecareers.com/job-interview-question-how-will-you-achieve-your-goals-2061245" TargetMode="External"/></Relationships>
</file>

<file path=ppt/slides/_rels/slide77.xml.rels><?xml version="1.0" encoding="UTF-8" standalone="yes"?>
<Relationships xmlns="http://schemas.openxmlformats.org/package/2006/relationships"><Relationship Id="rId3" Type="http://schemas.openxmlformats.org/officeDocument/2006/relationships/hyperlink" Target="https://www.thebalancecareers.com/interview-question-why-did-you-quit-your-job-2064054" TargetMode="External"/><Relationship Id="rId2" Type="http://schemas.openxmlformats.org/officeDocument/2006/relationships/hyperlink" Target="https://www.thebalancecareers.com/how-to-answer-interview-questions-about-being-laid-off-2061144" TargetMode="External"/><Relationship Id="rId1" Type="http://schemas.openxmlformats.org/officeDocument/2006/relationships/slideLayout" Target="../slideLayouts/slideLayout2.xml"/><Relationship Id="rId6" Type="http://schemas.openxmlformats.org/officeDocument/2006/relationships/hyperlink" Target="https://www.thebalancecareers.com/interview-questions-about-why-have-you-been-out-of-work-2060953" TargetMode="External"/><Relationship Id="rId5" Type="http://schemas.openxmlformats.org/officeDocument/2006/relationships/hyperlink" Target="https://www.thebalancecareers.com/what-you-have-been-doing-since-your-last-job-2060955" TargetMode="External"/><Relationship Id="rId4" Type="http://schemas.openxmlformats.org/officeDocument/2006/relationships/hyperlink" Target="https://www.thebalancecareers.com/job-interview-answers-why-did-you-resign-from-your-job-2064055" TargetMode="External"/></Relationships>
</file>

<file path=ppt/slides/_rels/slide78.xml.rels><?xml version="1.0" encoding="UTF-8" standalone="yes"?>
<Relationships xmlns="http://schemas.openxmlformats.org/package/2006/relationships"><Relationship Id="rId8" Type="http://schemas.openxmlformats.org/officeDocument/2006/relationships/hyperlink" Target="https://www.thebalancecareers.com/what-are-the-most-difficult-decisions-to-make-2061256" TargetMode="External"/><Relationship Id="rId3" Type="http://schemas.openxmlformats.org/officeDocument/2006/relationships/hyperlink" Target="https://www.thebalancecareers.com/tell-me-about-yourself-job-interview-question-2060956" TargetMode="External"/><Relationship Id="rId7" Type="http://schemas.openxmlformats.org/officeDocument/2006/relationships/hyperlink" Target="https://www.thebalancecareers.com/what-do-people-most-often-criticize-about-you-2061255" TargetMode="External"/><Relationship Id="rId2" Type="http://schemas.openxmlformats.org/officeDocument/2006/relationships/hyperlink" Target="https://www.thebalancecareers.com/do-you-prefer-to-work-independently-or-on-a-team-2061295" TargetMode="External"/><Relationship Id="rId1" Type="http://schemas.openxmlformats.org/officeDocument/2006/relationships/slideLayout" Target="../slideLayouts/slideLayout2.xml"/><Relationship Id="rId6" Type="http://schemas.openxmlformats.org/officeDocument/2006/relationships/hyperlink" Target="https://www.thebalancecareers.com/salary-negotiation-tips-how-to-get-a-better-offer-2063439" TargetMode="External"/><Relationship Id="rId5" Type="http://schemas.openxmlformats.org/officeDocument/2006/relationships/hyperlink" Target="https://www.thebalancecareers.com/interview-questions-about-your-goals-for-the-future-2061244" TargetMode="External"/><Relationship Id="rId4" Type="http://schemas.openxmlformats.org/officeDocument/2006/relationships/hyperlink" Target="https://www.thebalancecareers.com/what-are-you-looking-for-in-your-next-job-2061264" TargetMode="External"/></Relationships>
</file>

<file path=ppt/slides/_rels/slide79.xml.rels><?xml version="1.0" encoding="UTF-8" standalone="yes"?>
<Relationships xmlns="http://schemas.openxmlformats.org/package/2006/relationships"><Relationship Id="rId8" Type="http://schemas.openxmlformats.org/officeDocument/2006/relationships/hyperlink" Target="https://www.thebalancecareers.com/why-are-you-leaving-your-job-2061203" TargetMode="External"/><Relationship Id="rId3" Type="http://schemas.openxmlformats.org/officeDocument/2006/relationships/hyperlink" Target="https://www.thebalancecareers.com/what-is-your-greatest-weakness-2061288" TargetMode="External"/><Relationship Id="rId7" Type="http://schemas.openxmlformats.org/officeDocument/2006/relationships/hyperlink" Target="https://www.thebalancecareers.com/interview-questions-about-salary-history-2061253" TargetMode="External"/><Relationship Id="rId2" Type="http://schemas.openxmlformats.org/officeDocument/2006/relationships/hyperlink" Target="https://www.thebalancecareers.com/what-is-your-greatest-strength-2061282" TargetMode="External"/><Relationship Id="rId1" Type="http://schemas.openxmlformats.org/officeDocument/2006/relationships/slideLayout" Target="../slideLayouts/slideLayout2.xml"/><Relationship Id="rId6" Type="http://schemas.openxmlformats.org/officeDocument/2006/relationships/hyperlink" Target="https://www.thebalancecareers.com/interview-question-what-was-your-biggest-accomplishment-2061241" TargetMode="External"/><Relationship Id="rId5" Type="http://schemas.openxmlformats.org/officeDocument/2006/relationships/hyperlink" Target="https://www.thebalancecareers.com/what-was-most-and-least-rewarding-about-your-job-2061280" TargetMode="External"/><Relationship Id="rId4" Type="http://schemas.openxmlformats.org/officeDocument/2006/relationships/hyperlink" Target="https://www.thebalancecareers.com/job-interview-question-what-motivates-you-2061272"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hyperlink" Target="https://www.thebalancecareers.com/how-to-answer-interview-questions-about-travel-2061287" TargetMode="External"/><Relationship Id="rId7" Type="http://schemas.openxmlformats.org/officeDocument/2006/relationships/hyperlink" Target="https://www.thebalancecareers.com/questions-to-ask-in-a-job-interview-2061205" TargetMode="External"/><Relationship Id="rId2" Type="http://schemas.openxmlformats.org/officeDocument/2006/relationships/hyperlink" Target="https://www.thebalancecareers.com/what-can-we-expect-from-you-in-the-first-60-days-2061099" TargetMode="External"/><Relationship Id="rId1" Type="http://schemas.openxmlformats.org/officeDocument/2006/relationships/slideLayout" Target="../slideLayouts/slideLayout2.xml"/><Relationship Id="rId6" Type="http://schemas.openxmlformats.org/officeDocument/2006/relationships/hyperlink" Target="https://www.thebalancecareers.com/interview-questions-about-when-you-can-start-work-2060985" TargetMode="External"/><Relationship Id="rId5" Type="http://schemas.openxmlformats.org/officeDocument/2006/relationships/hyperlink" Target="https://www.thebalancecareers.com/what-would-be-your-ideal-company-culture-2061143" TargetMode="External"/><Relationship Id="rId4" Type="http://schemas.openxmlformats.org/officeDocument/2006/relationships/hyperlink" Target="https://www.thebalancecareers.com/interview-questions-about-customer-service-2063349" TargetMode="External"/></Relationships>
</file>

<file path=ppt/slides/_rels/slide8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7AEDE-8EE6-4ABC-8838-EC6103085AEC}"/>
              </a:ext>
            </a:extLst>
          </p:cNvPr>
          <p:cNvSpPr>
            <a:spLocks noGrp="1"/>
          </p:cNvSpPr>
          <p:nvPr>
            <p:ph type="ctrTitle"/>
          </p:nvPr>
        </p:nvSpPr>
        <p:spPr/>
        <p:txBody>
          <a:bodyPr>
            <a:normAutofit fontScale="90000"/>
          </a:bodyPr>
          <a:lstStyle/>
          <a:p>
            <a:r>
              <a:rPr lang="ru-RU" b="1" dirty="0">
                <a:hlinkClick r:id="rId3" tooltip="Как да се представим успешно на IT интервю."/>
              </a:rPr>
              <a:t>Как да се представим успешно на IT </a:t>
            </a:r>
            <a:r>
              <a:rPr lang="ru-RU" b="1" dirty="0" err="1">
                <a:hlinkClick r:id="rId3" tooltip="Как да се представим успешно на IT интервю."/>
              </a:rPr>
              <a:t>интервю</a:t>
            </a:r>
            <a:r>
              <a:rPr lang="ru-RU" b="1" dirty="0">
                <a:hlinkClick r:id="rId3" tooltip="Как да се представим успешно на IT интервю."/>
              </a:rPr>
              <a:t>.</a:t>
            </a:r>
            <a:br>
              <a:rPr lang="ru-RU" b="1" dirty="0"/>
            </a:br>
            <a:endParaRPr lang="bg-BG" dirty="0"/>
          </a:p>
        </p:txBody>
      </p:sp>
      <p:sp>
        <p:nvSpPr>
          <p:cNvPr id="3" name="Subtitle 2">
            <a:extLst>
              <a:ext uri="{FF2B5EF4-FFF2-40B4-BE49-F238E27FC236}">
                <a16:creationId xmlns:a16="http://schemas.microsoft.com/office/drawing/2014/main" id="{0732366C-6541-4B0D-9F3E-13F01F4640C0}"/>
              </a:ext>
            </a:extLst>
          </p:cNvPr>
          <p:cNvSpPr>
            <a:spLocks noGrp="1"/>
          </p:cNvSpPr>
          <p:nvPr>
            <p:ph type="subTitle" idx="1"/>
          </p:nvPr>
        </p:nvSpPr>
        <p:spPr/>
        <p:txBody>
          <a:bodyPr/>
          <a:lstStyle/>
          <a:p>
            <a:r>
              <a:rPr lang="bg-BG" dirty="0"/>
              <a:t>От Тони Герджиков</a:t>
            </a:r>
          </a:p>
        </p:txBody>
      </p:sp>
      <p:pic>
        <p:nvPicPr>
          <p:cNvPr id="5" name="Graphic 4">
            <a:extLst>
              <a:ext uri="{FF2B5EF4-FFF2-40B4-BE49-F238E27FC236}">
                <a16:creationId xmlns:a16="http://schemas.microsoft.com/office/drawing/2014/main" id="{F7C0FABD-3C4C-487D-85F5-8B7EEE1011C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986712" y="3225799"/>
            <a:ext cx="3228975" cy="3228975"/>
          </a:xfrm>
          <a:prstGeom prst="rect">
            <a:avLst/>
          </a:prstGeom>
        </p:spPr>
      </p:pic>
    </p:spTree>
    <p:extLst>
      <p:ext uri="{BB962C8B-B14F-4D97-AF65-F5344CB8AC3E}">
        <p14:creationId xmlns:p14="http://schemas.microsoft.com/office/powerpoint/2010/main" val="42294655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BA47A-9C83-4122-8972-28D8F8620FB6}"/>
              </a:ext>
            </a:extLst>
          </p:cNvPr>
          <p:cNvSpPr>
            <a:spLocks noGrp="1"/>
          </p:cNvSpPr>
          <p:nvPr>
            <p:ph type="title"/>
          </p:nvPr>
        </p:nvSpPr>
        <p:spPr/>
        <p:txBody>
          <a:bodyPr/>
          <a:lstStyle/>
          <a:p>
            <a:r>
              <a:rPr lang="bg-BG" dirty="0"/>
              <a:t>Какво знаем за компанията?</a:t>
            </a:r>
          </a:p>
        </p:txBody>
      </p:sp>
      <p:sp>
        <p:nvSpPr>
          <p:cNvPr id="3" name="Content Placeholder 2">
            <a:extLst>
              <a:ext uri="{FF2B5EF4-FFF2-40B4-BE49-F238E27FC236}">
                <a16:creationId xmlns:a16="http://schemas.microsoft.com/office/drawing/2014/main" id="{02D1356D-9550-40A5-B45D-C3C065DB1EAF}"/>
              </a:ext>
            </a:extLst>
          </p:cNvPr>
          <p:cNvSpPr>
            <a:spLocks noGrp="1"/>
          </p:cNvSpPr>
          <p:nvPr>
            <p:ph idx="1"/>
          </p:nvPr>
        </p:nvSpPr>
        <p:spPr/>
        <p:txBody>
          <a:bodyPr/>
          <a:lstStyle/>
          <a:p>
            <a:r>
              <a:rPr lang="bg-BG" dirty="0"/>
              <a:t>С какво се занимава компанията?</a:t>
            </a:r>
          </a:p>
          <a:p>
            <a:r>
              <a:rPr lang="bg-BG" dirty="0"/>
              <a:t>Колко души работят в нея и в кой държави?</a:t>
            </a:r>
          </a:p>
          <a:p>
            <a:r>
              <a:rPr lang="bg-BG" dirty="0"/>
              <a:t>Кои са основните продукти и услуги?</a:t>
            </a:r>
          </a:p>
          <a:p>
            <a:r>
              <a:rPr lang="bg-BG" dirty="0"/>
              <a:t>Какво казват медиите / </a:t>
            </a:r>
            <a:r>
              <a:rPr lang="en-GB" dirty="0"/>
              <a:t>google </a:t>
            </a:r>
            <a:r>
              <a:rPr lang="bg-BG" dirty="0"/>
              <a:t>за нея през последната година ?</a:t>
            </a:r>
            <a:endParaRPr lang="en-GB" dirty="0"/>
          </a:p>
          <a:p>
            <a:r>
              <a:rPr lang="bg-BG" dirty="0"/>
              <a:t>Какви функции има в България ?</a:t>
            </a:r>
          </a:p>
          <a:p>
            <a:r>
              <a:rPr lang="bg-BG" dirty="0"/>
              <a:t>Защо бихте работили за нея ?</a:t>
            </a:r>
          </a:p>
          <a:p>
            <a:endParaRPr lang="bg-BG" dirty="0"/>
          </a:p>
          <a:p>
            <a:pPr marL="0" indent="0">
              <a:buNone/>
            </a:pPr>
            <a:r>
              <a:rPr lang="bg-BG" b="1" dirty="0"/>
              <a:t>П.С не четете </a:t>
            </a:r>
            <a:r>
              <a:rPr lang="bg-BG" b="1" dirty="0" err="1"/>
              <a:t>бгработодател</a:t>
            </a:r>
            <a:r>
              <a:rPr lang="en-US" b="1" dirty="0"/>
              <a:t>.com</a:t>
            </a:r>
            <a:r>
              <a:rPr lang="bg-BG" b="1" dirty="0"/>
              <a:t> </a:t>
            </a:r>
            <a:r>
              <a:rPr lang="bg-BG" b="1" dirty="0">
                <a:sym typeface="Wingdings" panose="05000000000000000000" pitchFamily="2" charset="2"/>
              </a:rPr>
              <a:t></a:t>
            </a:r>
            <a:endParaRPr lang="bg-BG" b="1" dirty="0"/>
          </a:p>
        </p:txBody>
      </p:sp>
    </p:spTree>
    <p:extLst>
      <p:ext uri="{BB962C8B-B14F-4D97-AF65-F5344CB8AC3E}">
        <p14:creationId xmlns:p14="http://schemas.microsoft.com/office/powerpoint/2010/main" val="25345211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05E50-8BE1-4223-BD26-DB7C550965CC}"/>
              </a:ext>
            </a:extLst>
          </p:cNvPr>
          <p:cNvSpPr>
            <a:spLocks noGrp="1"/>
          </p:cNvSpPr>
          <p:nvPr>
            <p:ph type="title"/>
          </p:nvPr>
        </p:nvSpPr>
        <p:spPr/>
        <p:txBody>
          <a:bodyPr/>
          <a:lstStyle/>
          <a:p>
            <a:r>
              <a:rPr lang="bg-BG" dirty="0"/>
              <a:t>подготовка</a:t>
            </a:r>
          </a:p>
        </p:txBody>
      </p:sp>
      <p:sp>
        <p:nvSpPr>
          <p:cNvPr id="3" name="Content Placeholder 2">
            <a:extLst>
              <a:ext uri="{FF2B5EF4-FFF2-40B4-BE49-F238E27FC236}">
                <a16:creationId xmlns:a16="http://schemas.microsoft.com/office/drawing/2014/main" id="{A274A0F1-9B65-4527-B1B2-4CB8CDF5B70B}"/>
              </a:ext>
            </a:extLst>
          </p:cNvPr>
          <p:cNvSpPr>
            <a:spLocks noGrp="1"/>
          </p:cNvSpPr>
          <p:nvPr>
            <p:ph idx="1"/>
          </p:nvPr>
        </p:nvSpPr>
        <p:spPr/>
        <p:txBody>
          <a:bodyPr/>
          <a:lstStyle/>
          <a:p>
            <a:r>
              <a:rPr lang="bg-BG" dirty="0"/>
              <a:t>Напишете вашето </a:t>
            </a:r>
            <a:r>
              <a:rPr lang="en-GB" dirty="0"/>
              <a:t>CV </a:t>
            </a:r>
            <a:r>
              <a:rPr lang="bg-BG" dirty="0"/>
              <a:t>индивидуално на базата на обявата за която кандидатствате</a:t>
            </a:r>
          </a:p>
          <a:p>
            <a:r>
              <a:rPr lang="bg-BG" dirty="0"/>
              <a:t>Помислете си за  отговорите на различни интервю въпроси.</a:t>
            </a:r>
          </a:p>
          <a:p>
            <a:r>
              <a:rPr lang="bg-BG" dirty="0"/>
              <a:t>Отидете на интервю в други компании предварително, за да натрупате малко опит.</a:t>
            </a:r>
          </a:p>
          <a:p>
            <a:r>
              <a:rPr lang="bg-BG" dirty="0"/>
              <a:t>Отидете до офиса 1 ден предварително, за да планирате времето за пътуване.</a:t>
            </a:r>
          </a:p>
          <a:p>
            <a:endParaRPr lang="bg-BG" dirty="0"/>
          </a:p>
        </p:txBody>
      </p:sp>
    </p:spTree>
    <p:extLst>
      <p:ext uri="{BB962C8B-B14F-4D97-AF65-F5344CB8AC3E}">
        <p14:creationId xmlns:p14="http://schemas.microsoft.com/office/powerpoint/2010/main" val="30948461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18DD4-5D91-4AC7-AF72-DACAA5F9E51C}"/>
              </a:ext>
            </a:extLst>
          </p:cNvPr>
          <p:cNvSpPr>
            <a:spLocks noGrp="1"/>
          </p:cNvSpPr>
          <p:nvPr>
            <p:ph type="title"/>
          </p:nvPr>
        </p:nvSpPr>
        <p:spPr/>
        <p:txBody>
          <a:bodyPr/>
          <a:lstStyle/>
          <a:p>
            <a:r>
              <a:rPr lang="bg-BG" dirty="0"/>
              <a:t>За </a:t>
            </a:r>
            <a:r>
              <a:rPr lang="bg-BG" dirty="0" err="1"/>
              <a:t>интервюТО</a:t>
            </a:r>
            <a:r>
              <a:rPr lang="bg-BG" dirty="0"/>
              <a:t>…</a:t>
            </a:r>
          </a:p>
        </p:txBody>
      </p:sp>
      <p:sp>
        <p:nvSpPr>
          <p:cNvPr id="3" name="Content Placeholder 2">
            <a:extLst>
              <a:ext uri="{FF2B5EF4-FFF2-40B4-BE49-F238E27FC236}">
                <a16:creationId xmlns:a16="http://schemas.microsoft.com/office/drawing/2014/main" id="{259F2BC1-A5DF-418C-A7EF-0B487D4DFCE9}"/>
              </a:ext>
            </a:extLst>
          </p:cNvPr>
          <p:cNvSpPr>
            <a:spLocks noGrp="1"/>
          </p:cNvSpPr>
          <p:nvPr>
            <p:ph idx="1"/>
          </p:nvPr>
        </p:nvSpPr>
        <p:spPr/>
        <p:txBody>
          <a:bodyPr/>
          <a:lstStyle/>
          <a:p>
            <a:r>
              <a:rPr lang="bg-BG" dirty="0"/>
              <a:t>Защо няма смисъл да се притеснявате ?</a:t>
            </a:r>
          </a:p>
          <a:p>
            <a:r>
              <a:rPr lang="bg-BG" dirty="0"/>
              <a:t>Седнете близко до интервюиращите.</a:t>
            </a:r>
          </a:p>
          <a:p>
            <a:r>
              <a:rPr lang="bg-BG" dirty="0"/>
              <a:t>Гледайте хората в очите и се обръщайте с тях по име.</a:t>
            </a:r>
          </a:p>
          <a:p>
            <a:r>
              <a:rPr lang="en-GB" dirty="0"/>
              <a:t>Its OK to say </a:t>
            </a:r>
            <a:r>
              <a:rPr lang="bg-BG" dirty="0"/>
              <a:t>„</a:t>
            </a:r>
            <a:r>
              <a:rPr lang="en-GB" dirty="0"/>
              <a:t>I don’t know, but I can </a:t>
            </a:r>
            <a:r>
              <a:rPr lang="en-GB" dirty="0" err="1"/>
              <a:t>che</a:t>
            </a:r>
            <a:r>
              <a:rPr lang="en-US" dirty="0"/>
              <a:t>c</a:t>
            </a:r>
            <a:r>
              <a:rPr lang="en-GB" dirty="0"/>
              <a:t>kit…</a:t>
            </a:r>
            <a:r>
              <a:rPr lang="bg-BG" dirty="0"/>
              <a:t>“</a:t>
            </a:r>
            <a:endParaRPr lang="en-GB" dirty="0"/>
          </a:p>
          <a:p>
            <a:r>
              <a:rPr lang="bg-BG" dirty="0"/>
              <a:t>Не лъжете и не спекулирайте. Когато не </a:t>
            </a:r>
            <a:r>
              <a:rPr lang="bg-BG" dirty="0" err="1"/>
              <a:t>зн</a:t>
            </a:r>
            <a:r>
              <a:rPr lang="en-US" dirty="0"/>
              <a:t>a</a:t>
            </a:r>
            <a:r>
              <a:rPr lang="bg-BG" dirty="0" err="1"/>
              <a:t>ете</a:t>
            </a:r>
            <a:r>
              <a:rPr lang="bg-BG" dirty="0"/>
              <a:t>, кажете  „Предполагам“  или „В момента спекулирам“.</a:t>
            </a:r>
            <a:endParaRPr lang="en-GB" dirty="0"/>
          </a:p>
          <a:p>
            <a:pPr marL="0" indent="0">
              <a:buNone/>
            </a:pPr>
            <a:endParaRPr lang="bg-BG" dirty="0"/>
          </a:p>
        </p:txBody>
      </p:sp>
    </p:spTree>
    <p:extLst>
      <p:ext uri="{BB962C8B-B14F-4D97-AF65-F5344CB8AC3E}">
        <p14:creationId xmlns:p14="http://schemas.microsoft.com/office/powerpoint/2010/main" val="36118148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299E7-BC18-4CB2-B678-99C9C663C06C}"/>
              </a:ext>
            </a:extLst>
          </p:cNvPr>
          <p:cNvSpPr>
            <a:spLocks noGrp="1"/>
          </p:cNvSpPr>
          <p:nvPr>
            <p:ph type="title"/>
          </p:nvPr>
        </p:nvSpPr>
        <p:spPr/>
        <p:txBody>
          <a:bodyPr/>
          <a:lstStyle/>
          <a:p>
            <a:r>
              <a:rPr lang="bg-BG" dirty="0"/>
              <a:t>Първо </a:t>
            </a:r>
            <a:r>
              <a:rPr lang="en-GB" dirty="0"/>
              <a:t> </a:t>
            </a:r>
            <a:r>
              <a:rPr lang="bg-BG" dirty="0"/>
              <a:t>интервю</a:t>
            </a:r>
          </a:p>
        </p:txBody>
      </p:sp>
      <p:sp>
        <p:nvSpPr>
          <p:cNvPr id="3" name="Content Placeholder 2">
            <a:extLst>
              <a:ext uri="{FF2B5EF4-FFF2-40B4-BE49-F238E27FC236}">
                <a16:creationId xmlns:a16="http://schemas.microsoft.com/office/drawing/2014/main" id="{BE35DDBB-738D-4901-B4BF-021FD0D96028}"/>
              </a:ext>
            </a:extLst>
          </p:cNvPr>
          <p:cNvSpPr>
            <a:spLocks noGrp="1"/>
          </p:cNvSpPr>
          <p:nvPr>
            <p:ph idx="1"/>
          </p:nvPr>
        </p:nvSpPr>
        <p:spPr/>
        <p:txBody>
          <a:bodyPr>
            <a:normAutofit fontScale="92500" lnSpcReduction="10000"/>
          </a:bodyPr>
          <a:lstStyle/>
          <a:p>
            <a:endParaRPr lang="bg-BG" dirty="0"/>
          </a:p>
          <a:p>
            <a:r>
              <a:rPr lang="bg-BG" dirty="0"/>
              <a:t>Запознаване</a:t>
            </a:r>
          </a:p>
          <a:p>
            <a:r>
              <a:rPr lang="bg-BG" dirty="0"/>
              <a:t>До колко  пасвате на компанията / екипа</a:t>
            </a:r>
          </a:p>
          <a:p>
            <a:r>
              <a:rPr lang="bg-BG" dirty="0"/>
              <a:t>Може да е по телефона</a:t>
            </a:r>
          </a:p>
          <a:p>
            <a:r>
              <a:rPr lang="en-GB" dirty="0"/>
              <a:t>M</a:t>
            </a:r>
            <a:r>
              <a:rPr lang="bg-BG" dirty="0" err="1"/>
              <a:t>отивация</a:t>
            </a:r>
            <a:r>
              <a:rPr lang="bg-BG" dirty="0"/>
              <a:t>.</a:t>
            </a:r>
          </a:p>
          <a:p>
            <a:r>
              <a:rPr lang="bg-BG" dirty="0"/>
              <a:t>Вашия профил.</a:t>
            </a:r>
          </a:p>
          <a:p>
            <a:r>
              <a:rPr lang="bg-BG" dirty="0"/>
              <a:t>Моля бъдете вежливи !!!</a:t>
            </a:r>
          </a:p>
          <a:p>
            <a:r>
              <a:rPr lang="bg-BG" dirty="0"/>
              <a:t>Какви са ви очакванията.</a:t>
            </a:r>
          </a:p>
          <a:p>
            <a:r>
              <a:rPr lang="bg-BG" dirty="0"/>
              <a:t>Можете да задавате въпроси.</a:t>
            </a:r>
            <a:r>
              <a:rPr lang="en-US" dirty="0"/>
              <a:t> </a:t>
            </a:r>
            <a:r>
              <a:rPr lang="bg-BG" dirty="0"/>
              <a:t>Питайте, питайте, питайте…</a:t>
            </a:r>
          </a:p>
          <a:p>
            <a:r>
              <a:rPr lang="bg-BG" b="1" dirty="0"/>
              <a:t>Можете да се интересувате и за други по подходящи позиции за вашия профил.</a:t>
            </a:r>
          </a:p>
        </p:txBody>
      </p:sp>
    </p:spTree>
    <p:extLst>
      <p:ext uri="{BB962C8B-B14F-4D97-AF65-F5344CB8AC3E}">
        <p14:creationId xmlns:p14="http://schemas.microsoft.com/office/powerpoint/2010/main" val="24546471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18DD4-5D91-4AC7-AF72-DACAA5F9E51C}"/>
              </a:ext>
            </a:extLst>
          </p:cNvPr>
          <p:cNvSpPr>
            <a:spLocks noGrp="1"/>
          </p:cNvSpPr>
          <p:nvPr>
            <p:ph type="title"/>
          </p:nvPr>
        </p:nvSpPr>
        <p:spPr/>
        <p:txBody>
          <a:bodyPr/>
          <a:lstStyle/>
          <a:p>
            <a:r>
              <a:rPr lang="bg-BG" dirty="0"/>
              <a:t>За интервю НА ЖИВО</a:t>
            </a:r>
          </a:p>
        </p:txBody>
      </p:sp>
      <p:sp>
        <p:nvSpPr>
          <p:cNvPr id="3" name="Content Placeholder 2">
            <a:extLst>
              <a:ext uri="{FF2B5EF4-FFF2-40B4-BE49-F238E27FC236}">
                <a16:creationId xmlns:a16="http://schemas.microsoft.com/office/drawing/2014/main" id="{259F2BC1-A5DF-418C-A7EF-0B487D4DFCE9}"/>
              </a:ext>
            </a:extLst>
          </p:cNvPr>
          <p:cNvSpPr>
            <a:spLocks noGrp="1"/>
          </p:cNvSpPr>
          <p:nvPr>
            <p:ph idx="1"/>
          </p:nvPr>
        </p:nvSpPr>
        <p:spPr/>
        <p:txBody>
          <a:bodyPr/>
          <a:lstStyle/>
          <a:p>
            <a:r>
              <a:rPr lang="bg-BG" dirty="0"/>
              <a:t>Направете тестово пътуване и намерете офиса.</a:t>
            </a:r>
          </a:p>
          <a:p>
            <a:r>
              <a:rPr lang="bg-BG" dirty="0"/>
              <a:t>Отидете 5 мин предварително и се успокойте.</a:t>
            </a:r>
          </a:p>
          <a:p>
            <a:r>
              <a:rPr lang="bg-BG" dirty="0"/>
              <a:t>Носете си негазирана напитка.</a:t>
            </a:r>
          </a:p>
          <a:p>
            <a:r>
              <a:rPr lang="bg-BG" dirty="0"/>
              <a:t>Не яжте пикантни храни преди интервю.</a:t>
            </a:r>
          </a:p>
          <a:p>
            <a:r>
              <a:rPr lang="bg-BG" dirty="0"/>
              <a:t>Сложете си телефона на </a:t>
            </a:r>
            <a:r>
              <a:rPr lang="en-GB" dirty="0"/>
              <a:t>Silent</a:t>
            </a:r>
            <a:r>
              <a:rPr lang="bg-BG" dirty="0"/>
              <a:t>.</a:t>
            </a:r>
            <a:endParaRPr lang="en-GB" dirty="0"/>
          </a:p>
          <a:p>
            <a:r>
              <a:rPr lang="bg-BG" dirty="0"/>
              <a:t>Отървете се от дъвката </a:t>
            </a:r>
          </a:p>
          <a:p>
            <a:r>
              <a:rPr lang="bg-BG" dirty="0"/>
              <a:t>Носете си кърпички ако се потите повечко</a:t>
            </a:r>
            <a:r>
              <a:rPr lang="en-GB" dirty="0"/>
              <a:t> </a:t>
            </a:r>
            <a:r>
              <a:rPr lang="bg-BG" dirty="0"/>
              <a:t>или залата е задушна.</a:t>
            </a:r>
          </a:p>
          <a:p>
            <a:r>
              <a:rPr lang="bg-BG" dirty="0"/>
              <a:t>Уверете се, че ръцете ви не са потни / студени преди запознаване.</a:t>
            </a:r>
          </a:p>
          <a:p>
            <a:r>
              <a:rPr lang="bg-BG" dirty="0"/>
              <a:t>Повторете имената на хората за да ги запомните.</a:t>
            </a:r>
          </a:p>
        </p:txBody>
      </p:sp>
    </p:spTree>
    <p:extLst>
      <p:ext uri="{BB962C8B-B14F-4D97-AF65-F5344CB8AC3E}">
        <p14:creationId xmlns:p14="http://schemas.microsoft.com/office/powerpoint/2010/main" val="32902424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06455-BA5B-4BC5-8151-3387B17274B1}"/>
              </a:ext>
            </a:extLst>
          </p:cNvPr>
          <p:cNvSpPr>
            <a:spLocks noGrp="1"/>
          </p:cNvSpPr>
          <p:nvPr>
            <p:ph type="title"/>
          </p:nvPr>
        </p:nvSpPr>
        <p:spPr/>
        <p:txBody>
          <a:bodyPr/>
          <a:lstStyle/>
          <a:p>
            <a:r>
              <a:rPr lang="bg-BG" dirty="0"/>
              <a:t>Защо да задаваме въпроси ?</a:t>
            </a:r>
          </a:p>
        </p:txBody>
      </p:sp>
      <p:sp>
        <p:nvSpPr>
          <p:cNvPr id="3" name="Content Placeholder 2">
            <a:extLst>
              <a:ext uri="{FF2B5EF4-FFF2-40B4-BE49-F238E27FC236}">
                <a16:creationId xmlns:a16="http://schemas.microsoft.com/office/drawing/2014/main" id="{9D8B9827-8EF8-4267-A3CF-645D1C0BB2CE}"/>
              </a:ext>
            </a:extLst>
          </p:cNvPr>
          <p:cNvSpPr>
            <a:spLocks noGrp="1"/>
          </p:cNvSpPr>
          <p:nvPr>
            <p:ph idx="1"/>
          </p:nvPr>
        </p:nvSpPr>
        <p:spPr/>
        <p:txBody>
          <a:bodyPr/>
          <a:lstStyle/>
          <a:p>
            <a:r>
              <a:rPr lang="bg-BG" dirty="0"/>
              <a:t>Показвате интерес</a:t>
            </a:r>
          </a:p>
          <a:p>
            <a:r>
              <a:rPr lang="bg-BG" dirty="0"/>
              <a:t>Показвате зрялост </a:t>
            </a:r>
          </a:p>
          <a:p>
            <a:r>
              <a:rPr lang="bg-BG" dirty="0"/>
              <a:t>Вашето поведение ще бъде взето под внимание при изготвяне на оферта.</a:t>
            </a:r>
          </a:p>
        </p:txBody>
      </p:sp>
    </p:spTree>
    <p:extLst>
      <p:ext uri="{BB962C8B-B14F-4D97-AF65-F5344CB8AC3E}">
        <p14:creationId xmlns:p14="http://schemas.microsoft.com/office/powerpoint/2010/main" val="24233986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C4607-BBBF-4B6E-BC4C-365C3C465026}"/>
              </a:ext>
            </a:extLst>
          </p:cNvPr>
          <p:cNvSpPr>
            <a:spLocks noGrp="1"/>
          </p:cNvSpPr>
          <p:nvPr>
            <p:ph type="title"/>
          </p:nvPr>
        </p:nvSpPr>
        <p:spPr/>
        <p:txBody>
          <a:bodyPr/>
          <a:lstStyle/>
          <a:p>
            <a:r>
              <a:rPr lang="bg-BG" dirty="0"/>
              <a:t>Телефонно Интервю</a:t>
            </a:r>
          </a:p>
        </p:txBody>
      </p:sp>
      <p:sp>
        <p:nvSpPr>
          <p:cNvPr id="3" name="Content Placeholder 2">
            <a:extLst>
              <a:ext uri="{FF2B5EF4-FFF2-40B4-BE49-F238E27FC236}">
                <a16:creationId xmlns:a16="http://schemas.microsoft.com/office/drawing/2014/main" id="{8C1F1D02-AFDD-4B25-983F-F8737CFAE672}"/>
              </a:ext>
            </a:extLst>
          </p:cNvPr>
          <p:cNvSpPr>
            <a:spLocks noGrp="1"/>
          </p:cNvSpPr>
          <p:nvPr>
            <p:ph idx="1"/>
          </p:nvPr>
        </p:nvSpPr>
        <p:spPr/>
        <p:txBody>
          <a:bodyPr/>
          <a:lstStyle/>
          <a:p>
            <a:r>
              <a:rPr lang="bg-BG" dirty="0"/>
              <a:t>20 – 30 мин продължителност.</a:t>
            </a:r>
          </a:p>
          <a:p>
            <a:r>
              <a:rPr lang="bg-BG" dirty="0"/>
              <a:t>Попитайте с кого разговаряте и с какво се занимава с компанията</a:t>
            </a:r>
          </a:p>
          <a:p>
            <a:r>
              <a:rPr lang="bg-BG" dirty="0"/>
              <a:t>Давайте отговори според ситуацията – компетенциите на интервюиращият.</a:t>
            </a:r>
          </a:p>
          <a:p>
            <a:r>
              <a:rPr lang="bg-BG" dirty="0"/>
              <a:t>Въпроси уточняващи вашата компетентност.</a:t>
            </a:r>
          </a:p>
          <a:p>
            <a:r>
              <a:rPr lang="bg-BG" dirty="0"/>
              <a:t>Пести време за подбор на персонал.</a:t>
            </a:r>
          </a:p>
          <a:p>
            <a:r>
              <a:rPr lang="bg-BG" dirty="0"/>
              <a:t>Очаква се и от вас да зададете някакви въпроси относно процеса, работата.</a:t>
            </a:r>
          </a:p>
          <a:p>
            <a:endParaRPr lang="bg-BG" dirty="0"/>
          </a:p>
        </p:txBody>
      </p:sp>
    </p:spTree>
    <p:extLst>
      <p:ext uri="{BB962C8B-B14F-4D97-AF65-F5344CB8AC3E}">
        <p14:creationId xmlns:p14="http://schemas.microsoft.com/office/powerpoint/2010/main" val="24708601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C4607-BBBF-4B6E-BC4C-365C3C465026}"/>
              </a:ext>
            </a:extLst>
          </p:cNvPr>
          <p:cNvSpPr>
            <a:spLocks noGrp="1"/>
          </p:cNvSpPr>
          <p:nvPr>
            <p:ph type="title"/>
          </p:nvPr>
        </p:nvSpPr>
        <p:spPr/>
        <p:txBody>
          <a:bodyPr/>
          <a:lstStyle/>
          <a:p>
            <a:r>
              <a:rPr lang="bg-BG" dirty="0"/>
              <a:t>Интервю</a:t>
            </a:r>
            <a:r>
              <a:rPr lang="en-GB" dirty="0"/>
              <a:t> </a:t>
            </a:r>
            <a:r>
              <a:rPr lang="bg-BG" dirty="0"/>
              <a:t>Какво ДРУГО да не правим:</a:t>
            </a:r>
          </a:p>
        </p:txBody>
      </p:sp>
      <p:sp>
        <p:nvSpPr>
          <p:cNvPr id="3" name="Content Placeholder 2">
            <a:extLst>
              <a:ext uri="{FF2B5EF4-FFF2-40B4-BE49-F238E27FC236}">
                <a16:creationId xmlns:a16="http://schemas.microsoft.com/office/drawing/2014/main" id="{8C1F1D02-AFDD-4B25-983F-F8737CFAE672}"/>
              </a:ext>
            </a:extLst>
          </p:cNvPr>
          <p:cNvSpPr>
            <a:spLocks noGrp="1"/>
          </p:cNvSpPr>
          <p:nvPr>
            <p:ph idx="1"/>
          </p:nvPr>
        </p:nvSpPr>
        <p:spPr/>
        <p:txBody>
          <a:bodyPr>
            <a:normAutofit fontScale="77500" lnSpcReduction="20000"/>
          </a:bodyPr>
          <a:lstStyle/>
          <a:p>
            <a:r>
              <a:rPr lang="ru-RU" b="1" i="1" dirty="0">
                <a:latin typeface="Arial" panose="020B0604020202020204" pitchFamily="34" charset="0"/>
                <a:cs typeface="Arial" panose="020B0604020202020204" pitchFamily="34" charset="0"/>
              </a:rPr>
              <a:t>Да се </a:t>
            </a:r>
            <a:r>
              <a:rPr lang="ru-RU" b="1" i="1" dirty="0" err="1">
                <a:latin typeface="Arial" panose="020B0604020202020204" pitchFamily="34" charset="0"/>
                <a:cs typeface="Arial" panose="020B0604020202020204" pitchFamily="34" charset="0"/>
              </a:rPr>
              <a:t>появите</a:t>
            </a:r>
            <a:r>
              <a:rPr lang="ru-RU" b="1" i="1" dirty="0">
                <a:latin typeface="Arial" panose="020B0604020202020204" pitchFamily="34" charset="0"/>
                <a:cs typeface="Arial" panose="020B0604020202020204" pitchFamily="34" charset="0"/>
              </a:rPr>
              <a:t> </a:t>
            </a:r>
            <a:r>
              <a:rPr lang="ru-RU" b="1" i="1" dirty="0" err="1">
                <a:latin typeface="Arial" panose="020B0604020202020204" pitchFamily="34" charset="0"/>
                <a:cs typeface="Arial" panose="020B0604020202020204" pitchFamily="34" charset="0"/>
              </a:rPr>
              <a:t>неподготвени</a:t>
            </a:r>
            <a:r>
              <a:rPr lang="ru-RU" b="1" i="1" dirty="0">
                <a:latin typeface="Arial" panose="020B0604020202020204" pitchFamily="34" charset="0"/>
                <a:cs typeface="Arial" panose="020B0604020202020204" pitchFamily="34" charset="0"/>
              </a:rPr>
              <a:t>.</a:t>
            </a:r>
            <a:endParaRPr lang="ru-RU" b="1" dirty="0">
              <a:latin typeface="Arial" panose="020B0604020202020204" pitchFamily="34" charset="0"/>
              <a:cs typeface="Arial" panose="020B0604020202020204" pitchFamily="34" charset="0"/>
            </a:endParaRPr>
          </a:p>
          <a:p>
            <a:r>
              <a:rPr lang="ru-RU" b="1" i="1" dirty="0">
                <a:latin typeface="Arial" panose="020B0604020202020204" pitchFamily="34" charset="0"/>
                <a:cs typeface="Arial" panose="020B0604020202020204" pitchFamily="34" charset="0"/>
              </a:rPr>
              <a:t>Да </a:t>
            </a:r>
            <a:r>
              <a:rPr lang="ru-RU" b="1" i="1" dirty="0" err="1">
                <a:latin typeface="Arial" panose="020B0604020202020204" pitchFamily="34" charset="0"/>
                <a:cs typeface="Arial" panose="020B0604020202020204" pitchFamily="34" charset="0"/>
              </a:rPr>
              <a:t>попитате</a:t>
            </a:r>
            <a:r>
              <a:rPr lang="ru-RU" b="1" i="1" dirty="0">
                <a:latin typeface="Arial" panose="020B0604020202020204" pitchFamily="34" charset="0"/>
                <a:cs typeface="Arial" panose="020B0604020202020204" pitchFamily="34" charset="0"/>
              </a:rPr>
              <a:t>: "</a:t>
            </a:r>
            <a:r>
              <a:rPr lang="ru-RU" b="1" i="1" dirty="0" err="1">
                <a:latin typeface="Arial" panose="020B0604020202020204" pitchFamily="34" charset="0"/>
                <a:cs typeface="Arial" panose="020B0604020202020204" pitchFamily="34" charset="0"/>
              </a:rPr>
              <a:t>Какво</a:t>
            </a:r>
            <a:r>
              <a:rPr lang="ru-RU" b="1" i="1" dirty="0">
                <a:latin typeface="Arial" panose="020B0604020202020204" pitchFamily="34" charset="0"/>
                <a:cs typeface="Arial" panose="020B0604020202020204" pitchFamily="34" charset="0"/>
              </a:rPr>
              <a:t> точно </a:t>
            </a:r>
            <a:r>
              <a:rPr lang="ru-RU" b="1" i="1" dirty="0" err="1">
                <a:latin typeface="Arial" panose="020B0604020202020204" pitchFamily="34" charset="0"/>
                <a:cs typeface="Arial" panose="020B0604020202020204" pitchFamily="34" charset="0"/>
              </a:rPr>
              <a:t>прави</a:t>
            </a:r>
            <a:r>
              <a:rPr lang="ru-RU" b="1" i="1" dirty="0">
                <a:latin typeface="Arial" panose="020B0604020202020204" pitchFamily="34" charset="0"/>
                <a:cs typeface="Arial" panose="020B0604020202020204" pitchFamily="34" charset="0"/>
              </a:rPr>
              <a:t> </a:t>
            </a:r>
            <a:r>
              <a:rPr lang="ru-RU" b="1" i="1" dirty="0" err="1">
                <a:latin typeface="Arial" panose="020B0604020202020204" pitchFamily="34" charset="0"/>
                <a:cs typeface="Arial" panose="020B0604020202020204" pitchFamily="34" charset="0"/>
              </a:rPr>
              <a:t>компанията</a:t>
            </a:r>
            <a:r>
              <a:rPr lang="ru-RU" b="1" i="1" dirty="0">
                <a:latin typeface="Arial" panose="020B0604020202020204" pitchFamily="34" charset="0"/>
                <a:cs typeface="Arial" panose="020B0604020202020204" pitchFamily="34" charset="0"/>
              </a:rPr>
              <a:t> </a:t>
            </a:r>
            <a:r>
              <a:rPr lang="ru-RU" b="1" i="1" dirty="0" err="1">
                <a:latin typeface="Arial" panose="020B0604020202020204" pitchFamily="34" charset="0"/>
                <a:cs typeface="Arial" panose="020B0604020202020204" pitchFamily="34" charset="0"/>
              </a:rPr>
              <a:t>ви</a:t>
            </a:r>
            <a:r>
              <a:rPr lang="ru-RU" b="1" i="1" dirty="0">
                <a:latin typeface="Arial" panose="020B0604020202020204" pitchFamily="34" charset="0"/>
                <a:cs typeface="Arial" panose="020B0604020202020204" pitchFamily="34" charset="0"/>
              </a:rPr>
              <a:t>?"</a:t>
            </a:r>
            <a:endParaRPr lang="ru-RU" b="1" dirty="0">
              <a:latin typeface="Arial" panose="020B0604020202020204" pitchFamily="34" charset="0"/>
              <a:cs typeface="Arial" panose="020B0604020202020204" pitchFamily="34" charset="0"/>
            </a:endParaRPr>
          </a:p>
          <a:p>
            <a:r>
              <a:rPr lang="ru-RU" b="1" i="1" dirty="0">
                <a:latin typeface="Arial" panose="020B0604020202020204" pitchFamily="34" charset="0"/>
                <a:cs typeface="Arial" panose="020B0604020202020204" pitchFamily="34" charset="0"/>
              </a:rPr>
              <a:t> Да не </a:t>
            </a:r>
            <a:r>
              <a:rPr lang="ru-RU" b="1" i="1" dirty="0" err="1">
                <a:latin typeface="Arial" panose="020B0604020202020204" pitchFamily="34" charset="0"/>
                <a:cs typeface="Arial" panose="020B0604020202020204" pitchFamily="34" charset="0"/>
              </a:rPr>
              <a:t>зададете</a:t>
            </a:r>
            <a:r>
              <a:rPr lang="ru-RU" b="1" i="1" dirty="0">
                <a:latin typeface="Arial" panose="020B0604020202020204" pitchFamily="34" charset="0"/>
                <a:cs typeface="Arial" panose="020B0604020202020204" pitchFamily="34" charset="0"/>
              </a:rPr>
              <a:t> </a:t>
            </a:r>
            <a:r>
              <a:rPr lang="ru-RU" b="1" i="1" dirty="0" err="1">
                <a:latin typeface="Arial" panose="020B0604020202020204" pitchFamily="34" charset="0"/>
                <a:cs typeface="Arial" panose="020B0604020202020204" pitchFamily="34" charset="0"/>
              </a:rPr>
              <a:t>нито</a:t>
            </a:r>
            <a:r>
              <a:rPr lang="ru-RU" b="1" i="1" dirty="0">
                <a:latin typeface="Arial" panose="020B0604020202020204" pitchFamily="34" charset="0"/>
                <a:cs typeface="Arial" panose="020B0604020202020204" pitchFamily="34" charset="0"/>
              </a:rPr>
              <a:t> един </a:t>
            </a:r>
            <a:r>
              <a:rPr lang="ru-RU" b="1" i="1" dirty="0" err="1">
                <a:latin typeface="Arial" panose="020B0604020202020204" pitchFamily="34" charset="0"/>
                <a:cs typeface="Arial" panose="020B0604020202020204" pitchFamily="34" charset="0"/>
              </a:rPr>
              <a:t>въпрос</a:t>
            </a:r>
            <a:r>
              <a:rPr lang="ru-RU" b="1" i="1" dirty="0">
                <a:latin typeface="Arial" panose="020B0604020202020204" pitchFamily="34" charset="0"/>
                <a:cs typeface="Arial" panose="020B0604020202020204" pitchFamily="34" charset="0"/>
              </a:rPr>
              <a:t>.</a:t>
            </a:r>
            <a:endParaRPr lang="ru-RU" b="1" dirty="0">
              <a:latin typeface="Arial" panose="020B0604020202020204" pitchFamily="34" charset="0"/>
              <a:cs typeface="Arial" panose="020B0604020202020204" pitchFamily="34" charset="0"/>
            </a:endParaRPr>
          </a:p>
          <a:p>
            <a:r>
              <a:rPr lang="ru-RU" b="1" i="1" dirty="0">
                <a:latin typeface="Arial" panose="020B0604020202020204" pitchFamily="34" charset="0"/>
                <a:cs typeface="Arial" panose="020B0604020202020204" pitchFamily="34" charset="0"/>
              </a:rPr>
              <a:t> Да отмените </a:t>
            </a:r>
            <a:r>
              <a:rPr lang="ru-RU" b="1" i="1" dirty="0" err="1">
                <a:latin typeface="Arial" panose="020B0604020202020204" pitchFamily="34" charset="0"/>
                <a:cs typeface="Arial" panose="020B0604020202020204" pitchFamily="34" charset="0"/>
              </a:rPr>
              <a:t>интервюто</a:t>
            </a:r>
            <a:r>
              <a:rPr lang="ru-RU" b="1" i="1" dirty="0">
                <a:latin typeface="Arial" panose="020B0604020202020204" pitchFamily="34" charset="0"/>
                <a:cs typeface="Arial" panose="020B0604020202020204" pitchFamily="34" charset="0"/>
              </a:rPr>
              <a:t> в </a:t>
            </a:r>
            <a:r>
              <a:rPr lang="ru-RU" b="1" i="1" dirty="0" err="1">
                <a:latin typeface="Arial" panose="020B0604020202020204" pitchFamily="34" charset="0"/>
                <a:cs typeface="Arial" panose="020B0604020202020204" pitchFamily="34" charset="0"/>
              </a:rPr>
              <a:t>последната</a:t>
            </a:r>
            <a:r>
              <a:rPr lang="ru-RU" b="1" i="1" dirty="0">
                <a:latin typeface="Arial" panose="020B0604020202020204" pitchFamily="34" charset="0"/>
                <a:cs typeface="Arial" panose="020B0604020202020204" pitchFamily="34" charset="0"/>
              </a:rPr>
              <a:t> минута.</a:t>
            </a:r>
            <a:br>
              <a:rPr lang="ru-RU" b="1" i="1" dirty="0">
                <a:latin typeface="Arial" panose="020B0604020202020204" pitchFamily="34" charset="0"/>
                <a:cs typeface="Arial" panose="020B0604020202020204" pitchFamily="34" charset="0"/>
              </a:rPr>
            </a:br>
            <a:endParaRPr lang="ru-RU" b="1" dirty="0">
              <a:latin typeface="Arial" panose="020B0604020202020204" pitchFamily="34" charset="0"/>
              <a:cs typeface="Arial" panose="020B0604020202020204" pitchFamily="34" charset="0"/>
            </a:endParaRPr>
          </a:p>
          <a:p>
            <a:r>
              <a:rPr lang="ru-RU" b="1" i="1" dirty="0">
                <a:latin typeface="Arial" panose="020B0604020202020204" pitchFamily="34" charset="0"/>
                <a:cs typeface="Arial" panose="020B0604020202020204" pitchFamily="34" charset="0"/>
              </a:rPr>
              <a:t> Да </a:t>
            </a:r>
            <a:r>
              <a:rPr lang="ru-RU" b="1" i="1" dirty="0" err="1">
                <a:latin typeface="Arial" panose="020B0604020202020204" pitchFamily="34" charset="0"/>
                <a:cs typeface="Arial" panose="020B0604020202020204" pitchFamily="34" charset="0"/>
              </a:rPr>
              <a:t>закъснеете</a:t>
            </a:r>
            <a:r>
              <a:rPr lang="ru-RU" b="1" i="1" dirty="0">
                <a:latin typeface="Arial" panose="020B0604020202020204" pitchFamily="34" charset="0"/>
                <a:cs typeface="Arial" panose="020B0604020202020204" pitchFamily="34" charset="0"/>
              </a:rPr>
              <a:t> много.</a:t>
            </a:r>
            <a:endParaRPr lang="ru-RU" b="1" dirty="0">
              <a:latin typeface="Arial" panose="020B0604020202020204" pitchFamily="34" charset="0"/>
              <a:cs typeface="Arial" panose="020B0604020202020204" pitchFamily="34" charset="0"/>
            </a:endParaRPr>
          </a:p>
          <a:p>
            <a:r>
              <a:rPr lang="ru-RU" b="1" i="1" dirty="0">
                <a:latin typeface="Arial" panose="020B0604020202020204" pitchFamily="34" charset="0"/>
                <a:cs typeface="Arial" panose="020B0604020202020204" pitchFamily="34" charset="0"/>
              </a:rPr>
              <a:t> Да </a:t>
            </a:r>
            <a:r>
              <a:rPr lang="ru-RU" b="1" i="1" dirty="0" err="1">
                <a:latin typeface="Arial" panose="020B0604020202020204" pitchFamily="34" charset="0"/>
                <a:cs typeface="Arial" panose="020B0604020202020204" pitchFamily="34" charset="0"/>
              </a:rPr>
              <a:t>посочите</a:t>
            </a:r>
            <a:r>
              <a:rPr lang="ru-RU" b="1" i="1" dirty="0">
                <a:latin typeface="Arial" panose="020B0604020202020204" pitchFamily="34" charset="0"/>
                <a:cs typeface="Arial" panose="020B0604020202020204" pitchFamily="34" charset="0"/>
              </a:rPr>
              <a:t> </a:t>
            </a:r>
            <a:r>
              <a:rPr lang="ru-RU" b="1" i="1" dirty="0" err="1">
                <a:latin typeface="Arial" panose="020B0604020202020204" pitchFamily="34" charset="0"/>
                <a:cs typeface="Arial" panose="020B0604020202020204" pitchFamily="34" charset="0"/>
              </a:rPr>
              <a:t>заплатата</a:t>
            </a:r>
            <a:r>
              <a:rPr lang="ru-RU" b="1" i="1" dirty="0">
                <a:latin typeface="Arial" panose="020B0604020202020204" pitchFamily="34" charset="0"/>
                <a:cs typeface="Arial" panose="020B0604020202020204" pitchFamily="34" charset="0"/>
              </a:rPr>
              <a:t>, </a:t>
            </a:r>
            <a:r>
              <a:rPr lang="ru-RU" b="1" i="1" dirty="0" err="1">
                <a:latin typeface="Arial" panose="020B0604020202020204" pitchFamily="34" charset="0"/>
                <a:cs typeface="Arial" panose="020B0604020202020204" pitchFamily="34" charset="0"/>
              </a:rPr>
              <a:t>която</a:t>
            </a:r>
            <a:r>
              <a:rPr lang="ru-RU" b="1" i="1" dirty="0">
                <a:latin typeface="Arial" panose="020B0604020202020204" pitchFamily="34" charset="0"/>
                <a:cs typeface="Arial" panose="020B0604020202020204" pitchFamily="34" charset="0"/>
              </a:rPr>
              <a:t> </a:t>
            </a:r>
            <a:r>
              <a:rPr lang="ru-RU" b="1" i="1" dirty="0" err="1">
                <a:latin typeface="Arial" panose="020B0604020202020204" pitchFamily="34" charset="0"/>
                <a:cs typeface="Arial" panose="020B0604020202020204" pitchFamily="34" charset="0"/>
              </a:rPr>
              <a:t>искате</a:t>
            </a:r>
            <a:r>
              <a:rPr lang="ru-RU" b="1" i="1" dirty="0">
                <a:latin typeface="Arial" panose="020B0604020202020204" pitchFamily="34" charset="0"/>
                <a:cs typeface="Arial" panose="020B0604020202020204" pitchFamily="34" charset="0"/>
              </a:rPr>
              <a:t>, а </a:t>
            </a:r>
            <a:r>
              <a:rPr lang="ru-RU" b="1" i="1" dirty="0" err="1">
                <a:latin typeface="Arial" panose="020B0604020202020204" pitchFamily="34" charset="0"/>
                <a:cs typeface="Arial" panose="020B0604020202020204" pitchFamily="34" charset="0"/>
              </a:rPr>
              <a:t>когато</a:t>
            </a:r>
            <a:r>
              <a:rPr lang="ru-RU" b="1" i="1" dirty="0">
                <a:latin typeface="Arial" panose="020B0604020202020204" pitchFamily="34" charset="0"/>
                <a:cs typeface="Arial" panose="020B0604020202020204" pitchFamily="34" charset="0"/>
              </a:rPr>
              <a:t> </a:t>
            </a:r>
            <a:r>
              <a:rPr lang="ru-RU" b="1" i="1" dirty="0" err="1">
                <a:latin typeface="Arial" panose="020B0604020202020204" pitchFamily="34" charset="0"/>
                <a:cs typeface="Arial" panose="020B0604020202020204" pitchFamily="34" charset="0"/>
              </a:rPr>
              <a:t>ви</a:t>
            </a:r>
            <a:r>
              <a:rPr lang="ru-RU" b="1" i="1" dirty="0">
                <a:latin typeface="Arial" panose="020B0604020202020204" pitchFamily="34" charset="0"/>
                <a:cs typeface="Arial" panose="020B0604020202020204" pitchFamily="34" charset="0"/>
              </a:rPr>
              <a:t> отправят </a:t>
            </a:r>
            <a:r>
              <a:rPr lang="ru-RU" b="1" i="1" dirty="0" err="1">
                <a:latin typeface="Arial" panose="020B0604020202020204" pitchFamily="34" charset="0"/>
                <a:cs typeface="Arial" panose="020B0604020202020204" pitchFamily="34" charset="0"/>
              </a:rPr>
              <a:t>официална</a:t>
            </a:r>
            <a:r>
              <a:rPr lang="ru-RU" b="1" i="1" dirty="0">
                <a:latin typeface="Arial" panose="020B0604020202020204" pitchFamily="34" charset="0"/>
                <a:cs typeface="Arial" panose="020B0604020202020204" pitchFamily="34" charset="0"/>
              </a:rPr>
              <a:t> оферта, да се </a:t>
            </a:r>
            <a:r>
              <a:rPr lang="ru-RU" b="1" i="1" dirty="0" err="1">
                <a:latin typeface="Arial" panose="020B0604020202020204" pitchFamily="34" charset="0"/>
                <a:cs typeface="Arial" panose="020B0604020202020204" pitchFamily="34" charset="0"/>
              </a:rPr>
              <a:t>опитате</a:t>
            </a:r>
            <a:r>
              <a:rPr lang="ru-RU" b="1" i="1" dirty="0">
                <a:latin typeface="Arial" panose="020B0604020202020204" pitchFamily="34" charset="0"/>
                <a:cs typeface="Arial" panose="020B0604020202020204" pitchFamily="34" charset="0"/>
              </a:rPr>
              <a:t> да </a:t>
            </a:r>
            <a:r>
              <a:rPr lang="ru-RU" b="1" i="1" dirty="0" err="1">
                <a:latin typeface="Arial" panose="020B0604020202020204" pitchFamily="34" charset="0"/>
                <a:cs typeface="Arial" panose="020B0604020202020204" pitchFamily="34" charset="0"/>
              </a:rPr>
              <a:t>измъкнете</a:t>
            </a:r>
            <a:r>
              <a:rPr lang="ru-RU" b="1" i="1" dirty="0">
                <a:latin typeface="Arial" panose="020B0604020202020204" pitchFamily="34" charset="0"/>
                <a:cs typeface="Arial" panose="020B0604020202020204" pitchFamily="34" charset="0"/>
              </a:rPr>
              <a:t> </a:t>
            </a:r>
            <a:r>
              <a:rPr lang="ru-RU" b="1" i="1" dirty="0" err="1">
                <a:latin typeface="Arial" panose="020B0604020202020204" pitchFamily="34" charset="0"/>
                <a:cs typeface="Arial" panose="020B0604020202020204" pitchFamily="34" charset="0"/>
              </a:rPr>
              <a:t>по-голяма</a:t>
            </a:r>
            <a:r>
              <a:rPr lang="ru-RU" b="1" i="1" dirty="0">
                <a:latin typeface="Arial" panose="020B0604020202020204" pitchFamily="34" charset="0"/>
                <a:cs typeface="Arial" panose="020B0604020202020204" pitchFamily="34" charset="0"/>
              </a:rPr>
              <a:t>.</a:t>
            </a:r>
            <a:br>
              <a:rPr lang="ru-RU" b="1" i="1" dirty="0">
                <a:latin typeface="Arial" panose="020B0604020202020204" pitchFamily="34" charset="0"/>
                <a:cs typeface="Arial" panose="020B0604020202020204" pitchFamily="34" charset="0"/>
              </a:rPr>
            </a:br>
            <a:endParaRPr lang="ru-RU" b="1" dirty="0">
              <a:latin typeface="Arial" panose="020B0604020202020204" pitchFamily="34" charset="0"/>
              <a:cs typeface="Arial" panose="020B0604020202020204" pitchFamily="34" charset="0"/>
            </a:endParaRPr>
          </a:p>
          <a:p>
            <a:r>
              <a:rPr lang="ru-RU" b="1" i="1" dirty="0">
                <a:latin typeface="Arial" panose="020B0604020202020204" pitchFamily="34" charset="0"/>
                <a:cs typeface="Arial" panose="020B0604020202020204" pitchFamily="34" charset="0"/>
              </a:rPr>
              <a:t> Да покажете </a:t>
            </a:r>
            <a:r>
              <a:rPr lang="ru-RU" b="1" i="1" dirty="0" err="1">
                <a:latin typeface="Arial" panose="020B0604020202020204" pitchFamily="34" charset="0"/>
                <a:cs typeface="Arial" panose="020B0604020202020204" pitchFamily="34" charset="0"/>
              </a:rPr>
              <a:t>несериозно</a:t>
            </a:r>
            <a:r>
              <a:rPr lang="ru-RU" b="1" i="1" dirty="0">
                <a:latin typeface="Arial" panose="020B0604020202020204" pitchFamily="34" charset="0"/>
                <a:cs typeface="Arial" panose="020B0604020202020204" pitchFamily="34" charset="0"/>
              </a:rPr>
              <a:t> отношение по чисто </a:t>
            </a:r>
            <a:r>
              <a:rPr lang="ru-RU" b="1" i="1" dirty="0" err="1">
                <a:latin typeface="Arial" panose="020B0604020202020204" pitchFamily="34" charset="0"/>
                <a:cs typeface="Arial" panose="020B0604020202020204" pitchFamily="34" charset="0"/>
              </a:rPr>
              <a:t>организационните</a:t>
            </a:r>
            <a:r>
              <a:rPr lang="ru-RU" b="1" i="1" dirty="0">
                <a:latin typeface="Arial" panose="020B0604020202020204" pitchFamily="34" charset="0"/>
                <a:cs typeface="Arial" panose="020B0604020202020204" pitchFamily="34" charset="0"/>
              </a:rPr>
              <a:t> и </a:t>
            </a:r>
            <a:r>
              <a:rPr lang="ru-RU" b="1" i="1" dirty="0" err="1">
                <a:latin typeface="Arial" panose="020B0604020202020204" pitchFamily="34" charset="0"/>
                <a:cs typeface="Arial" panose="020B0604020202020204" pitchFamily="34" charset="0"/>
              </a:rPr>
              <a:t>процедурни</a:t>
            </a:r>
            <a:r>
              <a:rPr lang="ru-RU" b="1" i="1" dirty="0">
                <a:latin typeface="Arial" panose="020B0604020202020204" pitchFamily="34" charset="0"/>
                <a:cs typeface="Arial" panose="020B0604020202020204" pitchFamily="34" charset="0"/>
              </a:rPr>
              <a:t> </a:t>
            </a:r>
            <a:r>
              <a:rPr lang="ru-RU" b="1" i="1" dirty="0" err="1">
                <a:latin typeface="Arial" panose="020B0604020202020204" pitchFamily="34" charset="0"/>
                <a:cs typeface="Arial" panose="020B0604020202020204" pitchFamily="34" charset="0"/>
              </a:rPr>
              <a:t>въпроси</a:t>
            </a:r>
            <a:r>
              <a:rPr lang="ru-RU" b="1" i="1" dirty="0">
                <a:latin typeface="Arial" panose="020B0604020202020204" pitchFamily="34" charset="0"/>
                <a:cs typeface="Arial" panose="020B0604020202020204" pitchFamily="34" charset="0"/>
              </a:rPr>
              <a:t>.  </a:t>
            </a:r>
            <a:br>
              <a:rPr lang="ru-RU" b="1" i="1" dirty="0">
                <a:latin typeface="Arial" panose="020B0604020202020204" pitchFamily="34" charset="0"/>
                <a:cs typeface="Arial" panose="020B0604020202020204" pitchFamily="34" charset="0"/>
              </a:rPr>
            </a:br>
            <a:endParaRPr lang="ru-RU" b="1" dirty="0">
              <a:latin typeface="Arial" panose="020B0604020202020204" pitchFamily="34" charset="0"/>
              <a:cs typeface="Arial" panose="020B0604020202020204" pitchFamily="34" charset="0"/>
            </a:endParaRPr>
          </a:p>
          <a:p>
            <a:r>
              <a:rPr lang="ru-RU" b="1" i="1" dirty="0">
                <a:latin typeface="Arial" panose="020B0604020202020204" pitchFamily="34" charset="0"/>
                <a:cs typeface="Arial" panose="020B0604020202020204" pitchFamily="34" charset="0"/>
              </a:rPr>
              <a:t> Да </a:t>
            </a:r>
            <a:r>
              <a:rPr lang="ru-RU" b="1" i="1" dirty="0" err="1">
                <a:latin typeface="Arial" panose="020B0604020202020204" pitchFamily="34" charset="0"/>
                <a:cs typeface="Arial" panose="020B0604020202020204" pitchFamily="34" charset="0"/>
              </a:rPr>
              <a:t>промените</a:t>
            </a:r>
            <a:r>
              <a:rPr lang="ru-RU" b="1" i="1" dirty="0">
                <a:latin typeface="Arial" panose="020B0604020202020204" pitchFamily="34" charset="0"/>
                <a:cs typeface="Arial" panose="020B0604020202020204" pitchFamily="34" charset="0"/>
              </a:rPr>
              <a:t> </a:t>
            </a:r>
            <a:r>
              <a:rPr lang="ru-RU" b="1" i="1" dirty="0" err="1">
                <a:latin typeface="Arial" panose="020B0604020202020204" pitchFamily="34" charset="0"/>
                <a:cs typeface="Arial" panose="020B0604020202020204" pitchFamily="34" charset="0"/>
              </a:rPr>
              <a:t>изискванията</a:t>
            </a:r>
            <a:r>
              <a:rPr lang="ru-RU" b="1" i="1" dirty="0">
                <a:latin typeface="Arial" panose="020B0604020202020204" pitchFamily="34" charset="0"/>
                <a:cs typeface="Arial" panose="020B0604020202020204" pitchFamily="34" charset="0"/>
              </a:rPr>
              <a:t> си много </a:t>
            </a:r>
            <a:r>
              <a:rPr lang="ru-RU" b="1" i="1" dirty="0" err="1">
                <a:latin typeface="Arial" panose="020B0604020202020204" pitchFamily="34" charset="0"/>
                <a:cs typeface="Arial" panose="020B0604020202020204" pitchFamily="34" charset="0"/>
              </a:rPr>
              <a:t>късно</a:t>
            </a:r>
            <a:r>
              <a:rPr lang="ru-RU" b="1" i="1" dirty="0">
                <a:latin typeface="Arial" panose="020B0604020202020204" pitchFamily="34" charset="0"/>
                <a:cs typeface="Arial" panose="020B0604020202020204" pitchFamily="34" charset="0"/>
              </a:rPr>
              <a:t> в </a:t>
            </a:r>
            <a:r>
              <a:rPr lang="ru-RU" b="1" i="1" dirty="0" err="1">
                <a:latin typeface="Arial" panose="020B0604020202020204" pitchFamily="34" charset="0"/>
                <a:cs typeface="Arial" panose="020B0604020202020204" pitchFamily="34" charset="0"/>
              </a:rPr>
              <a:t>процеса</a:t>
            </a:r>
            <a:r>
              <a:rPr lang="ru-RU" b="1" i="1" dirty="0">
                <a:latin typeface="Arial" panose="020B0604020202020204" pitchFamily="34" charset="0"/>
                <a:cs typeface="Arial" panose="020B0604020202020204" pitchFamily="34" charset="0"/>
              </a:rPr>
              <a:t> по </a:t>
            </a:r>
            <a:r>
              <a:rPr lang="ru-RU" b="1" i="1" dirty="0" err="1">
                <a:latin typeface="Arial" panose="020B0604020202020204" pitchFamily="34" charset="0"/>
                <a:cs typeface="Arial" panose="020B0604020202020204" pitchFamily="34" charset="0"/>
              </a:rPr>
              <a:t>наемане</a:t>
            </a:r>
            <a:r>
              <a:rPr lang="ru-RU" b="1" i="1" dirty="0">
                <a:latin typeface="Arial" panose="020B0604020202020204" pitchFamily="34" charset="0"/>
                <a:cs typeface="Arial" panose="020B0604020202020204" pitchFamily="34" charset="0"/>
              </a:rPr>
              <a:t>. Например: "Казах, че </a:t>
            </a:r>
            <a:r>
              <a:rPr lang="ru-RU" b="1" i="1" dirty="0" err="1">
                <a:latin typeface="Arial" panose="020B0604020202020204" pitchFamily="34" charset="0"/>
                <a:cs typeface="Arial" panose="020B0604020202020204" pitchFamily="34" charset="0"/>
              </a:rPr>
              <a:t>съм</a:t>
            </a:r>
            <a:r>
              <a:rPr lang="ru-RU" b="1" i="1" dirty="0">
                <a:latin typeface="Arial" panose="020B0604020202020204" pitchFamily="34" charset="0"/>
                <a:cs typeface="Arial" panose="020B0604020202020204" pitchFamily="34" charset="0"/>
              </a:rPr>
              <a:t> готов/а да </a:t>
            </a:r>
            <a:r>
              <a:rPr lang="ru-RU" b="1" i="1" dirty="0" err="1">
                <a:latin typeface="Arial" panose="020B0604020202020204" pitchFamily="34" charset="0"/>
                <a:cs typeface="Arial" panose="020B0604020202020204" pitchFamily="34" charset="0"/>
              </a:rPr>
              <a:t>пътувам</a:t>
            </a:r>
            <a:r>
              <a:rPr lang="ru-RU" b="1" i="1" dirty="0">
                <a:latin typeface="Arial" panose="020B0604020202020204" pitchFamily="34" charset="0"/>
                <a:cs typeface="Arial" panose="020B0604020202020204" pitchFamily="34" charset="0"/>
              </a:rPr>
              <a:t>, но </a:t>
            </a:r>
            <a:r>
              <a:rPr lang="ru-RU" b="1" i="1" dirty="0" err="1">
                <a:latin typeface="Arial" panose="020B0604020202020204" pitchFamily="34" charset="0"/>
                <a:cs typeface="Arial" panose="020B0604020202020204" pitchFamily="34" charset="0"/>
              </a:rPr>
              <a:t>сега</a:t>
            </a:r>
            <a:r>
              <a:rPr lang="ru-RU" b="1" i="1" dirty="0">
                <a:latin typeface="Arial" panose="020B0604020202020204" pitchFamily="34" charset="0"/>
                <a:cs typeface="Arial" panose="020B0604020202020204" pitchFamily="34" charset="0"/>
              </a:rPr>
              <a:t> </a:t>
            </a:r>
            <a:r>
              <a:rPr lang="ru-RU" b="1" i="1" dirty="0" err="1">
                <a:latin typeface="Arial" panose="020B0604020202020204" pitchFamily="34" charset="0"/>
                <a:cs typeface="Arial" panose="020B0604020202020204" pitchFamily="34" charset="0"/>
              </a:rPr>
              <a:t>размислих</a:t>
            </a:r>
            <a:r>
              <a:rPr lang="ru-RU" b="1" i="1" dirty="0">
                <a:latin typeface="Arial" panose="020B0604020202020204" pitchFamily="34" charset="0"/>
                <a:cs typeface="Arial" panose="020B0604020202020204" pitchFamily="34" charset="0"/>
              </a:rPr>
              <a:t>."</a:t>
            </a:r>
            <a:endParaRPr lang="ru-RU" b="1" dirty="0">
              <a:latin typeface="Arial" panose="020B0604020202020204" pitchFamily="34" charset="0"/>
              <a:cs typeface="Arial" panose="020B0604020202020204" pitchFamily="34" charset="0"/>
            </a:endParaRPr>
          </a:p>
          <a:p>
            <a:r>
              <a:rPr lang="ru-RU" b="1" i="1" dirty="0">
                <a:latin typeface="Arial" panose="020B0604020202020204" pitchFamily="34" charset="0"/>
                <a:cs typeface="Arial" panose="020B0604020202020204" pitchFamily="34" charset="0"/>
              </a:rPr>
              <a:t>Да </a:t>
            </a:r>
            <a:r>
              <a:rPr lang="ru-RU" b="1" i="1" dirty="0" err="1">
                <a:latin typeface="Arial" panose="020B0604020202020204" pitchFamily="34" charset="0"/>
                <a:cs typeface="Arial" panose="020B0604020202020204" pitchFamily="34" charset="0"/>
              </a:rPr>
              <a:t>казвате</a:t>
            </a:r>
            <a:r>
              <a:rPr lang="ru-RU" b="1" i="1" dirty="0">
                <a:latin typeface="Arial" panose="020B0604020202020204" pitchFamily="34" charset="0"/>
                <a:cs typeface="Arial" panose="020B0604020202020204" pitchFamily="34" charset="0"/>
              </a:rPr>
              <a:t> </a:t>
            </a:r>
            <a:r>
              <a:rPr lang="ru-RU" b="1" i="1" dirty="0" err="1">
                <a:latin typeface="Arial" panose="020B0604020202020204" pitchFamily="34" charset="0"/>
                <a:cs typeface="Arial" panose="020B0604020202020204" pitchFamily="34" charset="0"/>
              </a:rPr>
              <a:t>различни</a:t>
            </a:r>
            <a:r>
              <a:rPr lang="ru-RU" b="1" i="1" dirty="0">
                <a:latin typeface="Arial" panose="020B0604020202020204" pitchFamily="34" charset="0"/>
                <a:cs typeface="Arial" panose="020B0604020202020204" pitchFamily="34" charset="0"/>
              </a:rPr>
              <a:t> </a:t>
            </a:r>
            <a:r>
              <a:rPr lang="ru-RU" b="1" i="1" dirty="0" err="1">
                <a:latin typeface="Arial" panose="020B0604020202020204" pitchFamily="34" charset="0"/>
                <a:cs typeface="Arial" panose="020B0604020202020204" pitchFamily="34" charset="0"/>
              </a:rPr>
              <a:t>неща</a:t>
            </a:r>
            <a:r>
              <a:rPr lang="ru-RU" b="1" i="1" dirty="0">
                <a:latin typeface="Arial" panose="020B0604020202020204" pitchFamily="34" charset="0"/>
                <a:cs typeface="Arial" panose="020B0604020202020204" pitchFamily="34" charset="0"/>
              </a:rPr>
              <a:t> на </a:t>
            </a:r>
            <a:r>
              <a:rPr lang="ru-RU" b="1" i="1" dirty="0" err="1">
                <a:latin typeface="Arial" panose="020B0604020202020204" pitchFamily="34" charset="0"/>
                <a:cs typeface="Arial" panose="020B0604020202020204" pitchFamily="34" charset="0"/>
              </a:rPr>
              <a:t>различни</a:t>
            </a:r>
            <a:r>
              <a:rPr lang="ru-RU" b="1" i="1" dirty="0">
                <a:latin typeface="Arial" panose="020B0604020202020204" pitchFamily="34" charset="0"/>
                <a:cs typeface="Arial" panose="020B0604020202020204" pitchFamily="34" charset="0"/>
              </a:rPr>
              <a:t> хора в </a:t>
            </a:r>
            <a:r>
              <a:rPr lang="ru-RU" b="1" i="1" dirty="0" err="1">
                <a:latin typeface="Arial" panose="020B0604020202020204" pitchFamily="34" charset="0"/>
                <a:cs typeface="Arial" panose="020B0604020202020204" pitchFamily="34" charset="0"/>
              </a:rPr>
              <a:t>компанията</a:t>
            </a:r>
            <a:r>
              <a:rPr lang="ru-RU" b="1" i="1" dirty="0">
                <a:latin typeface="Arial" panose="020B0604020202020204" pitchFamily="34" charset="0"/>
                <a:cs typeface="Arial" panose="020B0604020202020204" pitchFamily="34" charset="0"/>
              </a:rPr>
              <a:t>, с </a:t>
            </a:r>
            <a:r>
              <a:rPr lang="ru-RU" b="1" i="1" dirty="0" err="1">
                <a:latin typeface="Arial" panose="020B0604020202020204" pitchFamily="34" charset="0"/>
                <a:cs typeface="Arial" panose="020B0604020202020204" pitchFamily="34" charset="0"/>
              </a:rPr>
              <a:t>които</a:t>
            </a:r>
            <a:r>
              <a:rPr lang="ru-RU" b="1" i="1" dirty="0">
                <a:latin typeface="Arial" panose="020B0604020202020204" pitchFamily="34" charset="0"/>
                <a:cs typeface="Arial" panose="020B0604020202020204" pitchFamily="34" charset="0"/>
              </a:rPr>
              <a:t> </a:t>
            </a:r>
            <a:r>
              <a:rPr lang="ru-RU" b="1" i="1" dirty="0" err="1">
                <a:latin typeface="Arial" panose="020B0604020202020204" pitchFamily="34" charset="0"/>
                <a:cs typeface="Arial" panose="020B0604020202020204" pitchFamily="34" charset="0"/>
              </a:rPr>
              <a:t>комуникирате</a:t>
            </a:r>
            <a:r>
              <a:rPr lang="ru-RU" b="1" i="1" dirty="0">
                <a:latin typeface="Arial" panose="020B0604020202020204" pitchFamily="34" charset="0"/>
                <a:cs typeface="Arial" panose="020B0604020202020204" pitchFamily="34" charset="0"/>
              </a:rPr>
              <a:t>.</a:t>
            </a:r>
            <a:endParaRPr lang="ru-RU" b="1" dirty="0">
              <a:latin typeface="Arial" panose="020B0604020202020204" pitchFamily="34" charset="0"/>
              <a:cs typeface="Arial" panose="020B0604020202020204" pitchFamily="34" charset="0"/>
            </a:endParaRPr>
          </a:p>
          <a:p>
            <a:pPr marL="0" indent="0">
              <a:buNone/>
            </a:pPr>
            <a:endParaRPr lang="bg-BG" dirty="0"/>
          </a:p>
        </p:txBody>
      </p:sp>
    </p:spTree>
    <p:extLst>
      <p:ext uri="{BB962C8B-B14F-4D97-AF65-F5344CB8AC3E}">
        <p14:creationId xmlns:p14="http://schemas.microsoft.com/office/powerpoint/2010/main" val="4131557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5DE87-3872-4FB5-9578-D9017678B0A2}"/>
              </a:ext>
            </a:extLst>
          </p:cNvPr>
          <p:cNvSpPr>
            <a:spLocks noGrp="1"/>
          </p:cNvSpPr>
          <p:nvPr>
            <p:ph type="title"/>
          </p:nvPr>
        </p:nvSpPr>
        <p:spPr/>
        <p:txBody>
          <a:bodyPr/>
          <a:lstStyle/>
          <a:p>
            <a:r>
              <a:rPr lang="bg-BG" dirty="0"/>
              <a:t>Какво да направим ако нямаме достатъчно опит ?</a:t>
            </a:r>
          </a:p>
        </p:txBody>
      </p:sp>
      <p:pic>
        <p:nvPicPr>
          <p:cNvPr id="5" name="Content Placeholder 4">
            <a:extLst>
              <a:ext uri="{FF2B5EF4-FFF2-40B4-BE49-F238E27FC236}">
                <a16:creationId xmlns:a16="http://schemas.microsoft.com/office/drawing/2014/main" id="{901D33A6-EA5C-4DBE-8A15-105CFE1A4E94}"/>
              </a:ext>
            </a:extLst>
          </p:cNvPr>
          <p:cNvPicPr>
            <a:picLocks noGrp="1" noChangeAspect="1"/>
          </p:cNvPicPr>
          <p:nvPr>
            <p:ph idx="1"/>
          </p:nvPr>
        </p:nvPicPr>
        <p:blipFill>
          <a:blip r:embed="rId3"/>
          <a:stretch>
            <a:fillRect/>
          </a:stretch>
        </p:blipFill>
        <p:spPr>
          <a:xfrm>
            <a:off x="391074" y="2317017"/>
            <a:ext cx="4024313" cy="4024313"/>
          </a:xfrm>
        </p:spPr>
      </p:pic>
    </p:spTree>
    <p:extLst>
      <p:ext uri="{BB962C8B-B14F-4D97-AF65-F5344CB8AC3E}">
        <p14:creationId xmlns:p14="http://schemas.microsoft.com/office/powerpoint/2010/main" val="17746531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4204C-BF44-45BC-8A74-387445A0CCE3}"/>
              </a:ext>
            </a:extLst>
          </p:cNvPr>
          <p:cNvSpPr>
            <a:spLocks noGrp="1"/>
          </p:cNvSpPr>
          <p:nvPr>
            <p:ph type="title"/>
          </p:nvPr>
        </p:nvSpPr>
        <p:spPr>
          <a:xfrm>
            <a:off x="619760" y="764373"/>
            <a:ext cx="6832600" cy="1293028"/>
          </a:xfrm>
        </p:spPr>
        <p:txBody>
          <a:bodyPr>
            <a:normAutofit/>
          </a:bodyPr>
          <a:lstStyle/>
          <a:p>
            <a:r>
              <a:rPr lang="bg-BG" sz="4000" dirty="0"/>
              <a:t>Коя е любимата ви книга за 2019 ?</a:t>
            </a:r>
            <a:endParaRPr lang="en-US" sz="4000" dirty="0"/>
          </a:p>
        </p:txBody>
      </p:sp>
      <p:sp>
        <p:nvSpPr>
          <p:cNvPr id="9" name="Content Placeholder 8">
            <a:extLst>
              <a:ext uri="{FF2B5EF4-FFF2-40B4-BE49-F238E27FC236}">
                <a16:creationId xmlns:a16="http://schemas.microsoft.com/office/drawing/2014/main" id="{3F43A63E-5517-48D6-A89D-B5EE59584811}"/>
              </a:ext>
            </a:extLst>
          </p:cNvPr>
          <p:cNvSpPr>
            <a:spLocks noGrp="1"/>
          </p:cNvSpPr>
          <p:nvPr>
            <p:ph idx="1"/>
          </p:nvPr>
        </p:nvSpPr>
        <p:spPr>
          <a:xfrm>
            <a:off x="619760" y="2194560"/>
            <a:ext cx="6832600" cy="4024125"/>
          </a:xfrm>
        </p:spPr>
        <p:txBody>
          <a:bodyPr>
            <a:normAutofit/>
          </a:bodyPr>
          <a:lstStyle/>
          <a:p>
            <a:pPr marL="0" indent="0">
              <a:buNone/>
            </a:pPr>
            <a:r>
              <a:rPr lang="ru-RU" i="1" dirty="0" err="1"/>
              <a:t>Ти</a:t>
            </a:r>
            <a:r>
              <a:rPr lang="ru-RU" i="1" dirty="0"/>
              <a:t> си </a:t>
            </a:r>
            <a:r>
              <a:rPr lang="ru-RU" i="1" dirty="0" err="1"/>
              <a:t>това</a:t>
            </a:r>
            <a:r>
              <a:rPr lang="ru-RU" i="1" dirty="0"/>
              <a:t>, </a:t>
            </a:r>
            <a:r>
              <a:rPr lang="ru-RU" i="1" dirty="0" err="1"/>
              <a:t>което</a:t>
            </a:r>
            <a:r>
              <a:rPr lang="ru-RU" i="1" dirty="0"/>
              <a:t> </a:t>
            </a:r>
            <a:r>
              <a:rPr lang="ru-RU" i="1" dirty="0" err="1"/>
              <a:t>четеш</a:t>
            </a:r>
            <a:r>
              <a:rPr lang="ru-RU" i="1" dirty="0"/>
              <a:t>, </a:t>
            </a:r>
            <a:r>
              <a:rPr lang="ru-RU" i="1" dirty="0" err="1"/>
              <a:t>казват</a:t>
            </a:r>
            <a:r>
              <a:rPr lang="ru-RU" i="1" dirty="0"/>
              <a:t> </a:t>
            </a:r>
            <a:r>
              <a:rPr lang="ru-RU" i="1" dirty="0" err="1"/>
              <a:t>хората</a:t>
            </a:r>
            <a:endParaRPr lang="en-US" dirty="0"/>
          </a:p>
        </p:txBody>
      </p:sp>
      <p:pic>
        <p:nvPicPr>
          <p:cNvPr id="5" name="Content Placeholder 4">
            <a:extLst>
              <a:ext uri="{FF2B5EF4-FFF2-40B4-BE49-F238E27FC236}">
                <a16:creationId xmlns:a16="http://schemas.microsoft.com/office/drawing/2014/main" id="{B6E50688-9249-4D1D-8AEE-1C316A46FBE9}"/>
              </a:ext>
            </a:extLst>
          </p:cNvPr>
          <p:cNvPicPr>
            <a:picLocks noChangeAspect="1"/>
          </p:cNvPicPr>
          <p:nvPr/>
        </p:nvPicPr>
        <p:blipFill>
          <a:blip r:embed="rId3"/>
          <a:stretch>
            <a:fillRect/>
          </a:stretch>
        </p:blipFill>
        <p:spPr>
          <a:xfrm>
            <a:off x="7877775" y="746125"/>
            <a:ext cx="3611888" cy="5472559"/>
          </a:xfrm>
          <a:prstGeom prst="rect">
            <a:avLst/>
          </a:prstGeom>
        </p:spPr>
      </p:pic>
    </p:spTree>
    <p:extLst>
      <p:ext uri="{BB962C8B-B14F-4D97-AF65-F5344CB8AC3E}">
        <p14:creationId xmlns:p14="http://schemas.microsoft.com/office/powerpoint/2010/main" val="1882036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7DD69-BE7B-4EA7-B538-1B092C1ED6E1}"/>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5A0548B5-73D2-4891-A84A-5731FB6A9FE3}"/>
              </a:ext>
            </a:extLst>
          </p:cNvPr>
          <p:cNvPicPr>
            <a:picLocks noGrp="1" noChangeAspect="1"/>
          </p:cNvPicPr>
          <p:nvPr>
            <p:ph idx="1"/>
          </p:nvPr>
        </p:nvPicPr>
        <p:blipFill>
          <a:blip r:embed="rId2"/>
          <a:stretch>
            <a:fillRect/>
          </a:stretch>
        </p:blipFill>
        <p:spPr>
          <a:xfrm>
            <a:off x="462045" y="579108"/>
            <a:ext cx="11267909" cy="5995620"/>
          </a:xfrm>
        </p:spPr>
      </p:pic>
    </p:spTree>
    <p:extLst>
      <p:ext uri="{BB962C8B-B14F-4D97-AF65-F5344CB8AC3E}">
        <p14:creationId xmlns:p14="http://schemas.microsoft.com/office/powerpoint/2010/main" val="32625512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23DD8DB-0A96-45CF-8415-2DBF8E5B6F03}"/>
              </a:ext>
            </a:extLst>
          </p:cNvPr>
          <p:cNvPicPr>
            <a:picLocks noGrp="1" noChangeAspect="1"/>
          </p:cNvPicPr>
          <p:nvPr>
            <p:ph idx="1"/>
          </p:nvPr>
        </p:nvPicPr>
        <p:blipFill>
          <a:blip r:embed="rId2"/>
          <a:stretch>
            <a:fillRect/>
          </a:stretch>
        </p:blipFill>
        <p:spPr>
          <a:xfrm>
            <a:off x="582829" y="856971"/>
            <a:ext cx="3540764" cy="5409180"/>
          </a:xfrm>
        </p:spPr>
      </p:pic>
      <p:pic>
        <p:nvPicPr>
          <p:cNvPr id="6" name="Content Placeholder 4">
            <a:extLst>
              <a:ext uri="{FF2B5EF4-FFF2-40B4-BE49-F238E27FC236}">
                <a16:creationId xmlns:a16="http://schemas.microsoft.com/office/drawing/2014/main" id="{E71AAAC0-7A72-43E8-8901-8FEFECEFE073}"/>
              </a:ext>
            </a:extLst>
          </p:cNvPr>
          <p:cNvPicPr>
            <a:picLocks noChangeAspect="1"/>
          </p:cNvPicPr>
          <p:nvPr/>
        </p:nvPicPr>
        <p:blipFill>
          <a:blip r:embed="rId3"/>
          <a:stretch>
            <a:fillRect/>
          </a:stretch>
        </p:blipFill>
        <p:spPr>
          <a:xfrm>
            <a:off x="4123593" y="856971"/>
            <a:ext cx="3435442" cy="5409180"/>
          </a:xfrm>
          <a:prstGeom prst="rect">
            <a:avLst/>
          </a:prstGeom>
        </p:spPr>
      </p:pic>
      <p:pic>
        <p:nvPicPr>
          <p:cNvPr id="8" name="Picture 7">
            <a:extLst>
              <a:ext uri="{FF2B5EF4-FFF2-40B4-BE49-F238E27FC236}">
                <a16:creationId xmlns:a16="http://schemas.microsoft.com/office/drawing/2014/main" id="{005D7A01-45D1-4561-9FB3-0CC7AC1CE2B3}"/>
              </a:ext>
            </a:extLst>
          </p:cNvPr>
          <p:cNvPicPr>
            <a:picLocks noChangeAspect="1"/>
          </p:cNvPicPr>
          <p:nvPr/>
        </p:nvPicPr>
        <p:blipFill>
          <a:blip r:embed="rId4"/>
          <a:stretch>
            <a:fillRect/>
          </a:stretch>
        </p:blipFill>
        <p:spPr>
          <a:xfrm>
            <a:off x="7559035" y="856972"/>
            <a:ext cx="4540746" cy="5409180"/>
          </a:xfrm>
          <a:prstGeom prst="rect">
            <a:avLst/>
          </a:prstGeom>
        </p:spPr>
      </p:pic>
    </p:spTree>
    <p:extLst>
      <p:ext uri="{BB962C8B-B14F-4D97-AF65-F5344CB8AC3E}">
        <p14:creationId xmlns:p14="http://schemas.microsoft.com/office/powerpoint/2010/main" val="12008548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A72A7-57BF-415E-99D7-FA04F029AC12}"/>
              </a:ext>
            </a:extLst>
          </p:cNvPr>
          <p:cNvSpPr>
            <a:spLocks noGrp="1"/>
          </p:cNvSpPr>
          <p:nvPr>
            <p:ph type="title"/>
          </p:nvPr>
        </p:nvSpPr>
        <p:spPr/>
        <p:txBody>
          <a:bodyPr/>
          <a:lstStyle/>
          <a:p>
            <a:r>
              <a:rPr lang="en-GB" dirty="0"/>
              <a:t> ENHANCE your CV</a:t>
            </a:r>
            <a:endParaRPr lang="bg-BG" dirty="0"/>
          </a:p>
        </p:txBody>
      </p:sp>
      <p:sp>
        <p:nvSpPr>
          <p:cNvPr id="3" name="Content Placeholder 2">
            <a:extLst>
              <a:ext uri="{FF2B5EF4-FFF2-40B4-BE49-F238E27FC236}">
                <a16:creationId xmlns:a16="http://schemas.microsoft.com/office/drawing/2014/main" id="{56533DED-2D87-49DF-BEFF-84D38AF7D2F5}"/>
              </a:ext>
            </a:extLst>
          </p:cNvPr>
          <p:cNvSpPr>
            <a:spLocks noGrp="1"/>
          </p:cNvSpPr>
          <p:nvPr>
            <p:ph idx="1"/>
          </p:nvPr>
        </p:nvSpPr>
        <p:spPr/>
        <p:txBody>
          <a:bodyPr/>
          <a:lstStyle/>
          <a:p>
            <a:pPr marL="0" indent="0">
              <a:buNone/>
            </a:pPr>
            <a:endParaRPr lang="bg-BG" dirty="0"/>
          </a:p>
        </p:txBody>
      </p:sp>
    </p:spTree>
    <p:extLst>
      <p:ext uri="{BB962C8B-B14F-4D97-AF65-F5344CB8AC3E}">
        <p14:creationId xmlns:p14="http://schemas.microsoft.com/office/powerpoint/2010/main" val="30461445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78C40-229E-4EAB-B70C-6DF8490F5EC7}"/>
              </a:ext>
            </a:extLst>
          </p:cNvPr>
          <p:cNvSpPr>
            <a:spLocks noGrp="1"/>
          </p:cNvSpPr>
          <p:nvPr>
            <p:ph type="title"/>
          </p:nvPr>
        </p:nvSpPr>
        <p:spPr/>
        <p:txBody>
          <a:bodyPr/>
          <a:lstStyle/>
          <a:p>
            <a:r>
              <a:rPr lang="bg-BG" dirty="0"/>
              <a:t>М</a:t>
            </a:r>
            <a:r>
              <a:rPr lang="en-GB" dirty="0"/>
              <a:t>Y CV</a:t>
            </a:r>
            <a:endParaRPr lang="bg-BG" dirty="0"/>
          </a:p>
        </p:txBody>
      </p:sp>
      <p:sp>
        <p:nvSpPr>
          <p:cNvPr id="3" name="Content Placeholder 2">
            <a:extLst>
              <a:ext uri="{FF2B5EF4-FFF2-40B4-BE49-F238E27FC236}">
                <a16:creationId xmlns:a16="http://schemas.microsoft.com/office/drawing/2014/main" id="{CE66FB74-3609-42F1-B720-F97298DD16FA}"/>
              </a:ext>
            </a:extLst>
          </p:cNvPr>
          <p:cNvSpPr>
            <a:spLocks noGrp="1"/>
          </p:cNvSpPr>
          <p:nvPr>
            <p:ph idx="1"/>
          </p:nvPr>
        </p:nvSpPr>
        <p:spPr/>
        <p:txBody>
          <a:bodyPr/>
          <a:lstStyle/>
          <a:p>
            <a:r>
              <a:rPr lang="bg-BG" dirty="0"/>
              <a:t>Трябва да грабне четящия първите 30 секунди.</a:t>
            </a:r>
          </a:p>
          <a:p>
            <a:r>
              <a:rPr lang="bg-BG" dirty="0"/>
              <a:t>Не повече от 2 страници.</a:t>
            </a:r>
          </a:p>
          <a:p>
            <a:r>
              <a:rPr lang="bg-BG" dirty="0"/>
              <a:t>Започнете с  кратко обобщение на вашите способности.</a:t>
            </a:r>
          </a:p>
          <a:p>
            <a:r>
              <a:rPr lang="bg-BG" dirty="0"/>
              <a:t>Акцентирайте на това с какво можете да сте полезни за позицията.</a:t>
            </a:r>
          </a:p>
          <a:p>
            <a:r>
              <a:rPr lang="bg-BG" dirty="0"/>
              <a:t>Използвайте термините от обявата за работа.</a:t>
            </a:r>
          </a:p>
          <a:p>
            <a:r>
              <a:rPr lang="bg-BG" dirty="0"/>
              <a:t>Добре форматирано и без печатни грешки и странни шрифтове.</a:t>
            </a:r>
          </a:p>
          <a:p>
            <a:r>
              <a:rPr lang="bg-BG" dirty="0"/>
              <a:t>Подгответе се на Български и Английски.</a:t>
            </a:r>
          </a:p>
          <a:p>
            <a:r>
              <a:rPr lang="bg-BG" dirty="0"/>
              <a:t>Можете да пратите експорт от </a:t>
            </a:r>
            <a:r>
              <a:rPr lang="en-GB" dirty="0"/>
              <a:t>LinkedIn.</a:t>
            </a:r>
            <a:endParaRPr lang="bg-BG" dirty="0"/>
          </a:p>
          <a:p>
            <a:endParaRPr lang="bg-BG" dirty="0"/>
          </a:p>
          <a:p>
            <a:endParaRPr lang="bg-BG" dirty="0"/>
          </a:p>
        </p:txBody>
      </p:sp>
    </p:spTree>
    <p:extLst>
      <p:ext uri="{BB962C8B-B14F-4D97-AF65-F5344CB8AC3E}">
        <p14:creationId xmlns:p14="http://schemas.microsoft.com/office/powerpoint/2010/main" val="37930313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78C40-229E-4EAB-B70C-6DF8490F5EC7}"/>
              </a:ext>
            </a:extLst>
          </p:cNvPr>
          <p:cNvSpPr>
            <a:spLocks noGrp="1"/>
          </p:cNvSpPr>
          <p:nvPr>
            <p:ph type="title"/>
          </p:nvPr>
        </p:nvSpPr>
        <p:spPr/>
        <p:txBody>
          <a:bodyPr/>
          <a:lstStyle/>
          <a:p>
            <a:r>
              <a:rPr lang="bg-BG" dirty="0"/>
              <a:t>М</a:t>
            </a:r>
            <a:r>
              <a:rPr lang="en-GB" dirty="0"/>
              <a:t>Y CV</a:t>
            </a:r>
            <a:endParaRPr lang="bg-BG" dirty="0"/>
          </a:p>
        </p:txBody>
      </p:sp>
      <p:sp>
        <p:nvSpPr>
          <p:cNvPr id="3" name="Content Placeholder 2">
            <a:extLst>
              <a:ext uri="{FF2B5EF4-FFF2-40B4-BE49-F238E27FC236}">
                <a16:creationId xmlns:a16="http://schemas.microsoft.com/office/drawing/2014/main" id="{CE66FB74-3609-42F1-B720-F97298DD16FA}"/>
              </a:ext>
            </a:extLst>
          </p:cNvPr>
          <p:cNvSpPr>
            <a:spLocks noGrp="1"/>
          </p:cNvSpPr>
          <p:nvPr>
            <p:ph idx="1"/>
          </p:nvPr>
        </p:nvSpPr>
        <p:spPr/>
        <p:txBody>
          <a:bodyPr/>
          <a:lstStyle/>
          <a:p>
            <a:r>
              <a:rPr lang="bg-BG" dirty="0"/>
              <a:t>Няма нужда от снимка.</a:t>
            </a:r>
          </a:p>
          <a:p>
            <a:r>
              <a:rPr lang="bg-BG" dirty="0"/>
              <a:t>Няма нужда от семеен статус и деца</a:t>
            </a:r>
          </a:p>
          <a:p>
            <a:r>
              <a:rPr lang="bg-BG" dirty="0"/>
              <a:t>Няма нужда от пълен списък на работодателите и завършените училища.</a:t>
            </a:r>
          </a:p>
          <a:p>
            <a:r>
              <a:rPr lang="bg-BG" dirty="0"/>
              <a:t>Наблегнете на вашите постижения и награди.</a:t>
            </a:r>
          </a:p>
          <a:p>
            <a:r>
              <a:rPr lang="bg-BG" dirty="0"/>
              <a:t>Добавете референции от ваши работодатели.</a:t>
            </a:r>
          </a:p>
          <a:p>
            <a:r>
              <a:rPr lang="bg-BG" dirty="0"/>
              <a:t>Не е добра идея да споменавате позициите който сте работили само няколко месеца.</a:t>
            </a:r>
          </a:p>
          <a:p>
            <a:r>
              <a:rPr lang="en-US" dirty="0"/>
              <a:t>Export </a:t>
            </a:r>
            <a:r>
              <a:rPr lang="bg-BG" dirty="0"/>
              <a:t>в </a:t>
            </a:r>
            <a:r>
              <a:rPr lang="en-US" dirty="0"/>
              <a:t>PDF !!!</a:t>
            </a:r>
            <a:endParaRPr lang="bg-BG" dirty="0"/>
          </a:p>
          <a:p>
            <a:endParaRPr lang="bg-BG" dirty="0"/>
          </a:p>
        </p:txBody>
      </p:sp>
    </p:spTree>
    <p:extLst>
      <p:ext uri="{BB962C8B-B14F-4D97-AF65-F5344CB8AC3E}">
        <p14:creationId xmlns:p14="http://schemas.microsoft.com/office/powerpoint/2010/main" val="30031306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17925-46B6-49D6-A8FB-FD8BCC7C6E0A}"/>
              </a:ext>
            </a:extLst>
          </p:cNvPr>
          <p:cNvSpPr>
            <a:spLocks noGrp="1"/>
          </p:cNvSpPr>
          <p:nvPr>
            <p:ph type="title"/>
          </p:nvPr>
        </p:nvSpPr>
        <p:spPr/>
        <p:txBody>
          <a:bodyPr/>
          <a:lstStyle/>
          <a:p>
            <a:r>
              <a:rPr lang="en-US" dirty="0"/>
              <a:t>CV design</a:t>
            </a:r>
            <a:endParaRPr lang="bg-BG" dirty="0"/>
          </a:p>
        </p:txBody>
      </p:sp>
      <p:pic>
        <p:nvPicPr>
          <p:cNvPr id="5" name="Content Placeholder 4">
            <a:extLst>
              <a:ext uri="{FF2B5EF4-FFF2-40B4-BE49-F238E27FC236}">
                <a16:creationId xmlns:a16="http://schemas.microsoft.com/office/drawing/2014/main" id="{65EF33FD-18D1-4100-B71F-E787C6610C11}"/>
              </a:ext>
            </a:extLst>
          </p:cNvPr>
          <p:cNvPicPr>
            <a:picLocks noGrp="1" noChangeAspect="1"/>
          </p:cNvPicPr>
          <p:nvPr>
            <p:ph idx="1"/>
          </p:nvPr>
        </p:nvPicPr>
        <p:blipFill>
          <a:blip r:embed="rId2"/>
          <a:stretch>
            <a:fillRect/>
          </a:stretch>
        </p:blipFill>
        <p:spPr>
          <a:xfrm>
            <a:off x="3457353" y="2255472"/>
            <a:ext cx="7487093" cy="4024313"/>
          </a:xfrm>
        </p:spPr>
      </p:pic>
    </p:spTree>
    <p:extLst>
      <p:ext uri="{BB962C8B-B14F-4D97-AF65-F5344CB8AC3E}">
        <p14:creationId xmlns:p14="http://schemas.microsoft.com/office/powerpoint/2010/main" val="35669195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A4D43-CBC2-4A7B-8E48-9CB96F949A14}"/>
              </a:ext>
            </a:extLst>
          </p:cNvPr>
          <p:cNvSpPr>
            <a:spLocks noGrp="1"/>
          </p:cNvSpPr>
          <p:nvPr>
            <p:ph type="title"/>
          </p:nvPr>
        </p:nvSpPr>
        <p:spPr/>
        <p:txBody>
          <a:bodyPr/>
          <a:lstStyle/>
          <a:p>
            <a:r>
              <a:rPr lang="en-US" dirty="0"/>
              <a:t>EUROPIAN Style CV</a:t>
            </a:r>
            <a:endParaRPr lang="bg-BG" dirty="0"/>
          </a:p>
        </p:txBody>
      </p:sp>
      <p:sp>
        <p:nvSpPr>
          <p:cNvPr id="3" name="Content Placeholder 2">
            <a:extLst>
              <a:ext uri="{FF2B5EF4-FFF2-40B4-BE49-F238E27FC236}">
                <a16:creationId xmlns:a16="http://schemas.microsoft.com/office/drawing/2014/main" id="{265D5565-66CA-473B-8139-F16B36940444}"/>
              </a:ext>
            </a:extLst>
          </p:cNvPr>
          <p:cNvSpPr>
            <a:spLocks noGrp="1"/>
          </p:cNvSpPr>
          <p:nvPr>
            <p:ph idx="1"/>
          </p:nvPr>
        </p:nvSpPr>
        <p:spPr/>
        <p:txBody>
          <a:bodyPr/>
          <a:lstStyle/>
          <a:p>
            <a:r>
              <a:rPr lang="bg-BG" dirty="0"/>
              <a:t>Лимитирано до 2 – 4 страници</a:t>
            </a:r>
            <a:endParaRPr lang="en-US" dirty="0"/>
          </a:p>
          <a:p>
            <a:r>
              <a:rPr lang="bg-BG" dirty="0"/>
              <a:t>Кратко и фокусирано върху позицията</a:t>
            </a:r>
          </a:p>
          <a:p>
            <a:r>
              <a:rPr lang="bg-BG" dirty="0"/>
              <a:t>НЕ Прилича на американското резюме</a:t>
            </a:r>
          </a:p>
          <a:p>
            <a:r>
              <a:rPr lang="bg-BG" dirty="0"/>
              <a:t>Подходящо за много заети работодатели.</a:t>
            </a:r>
          </a:p>
          <a:p>
            <a:endParaRPr lang="bg-BG" dirty="0"/>
          </a:p>
          <a:p>
            <a:endParaRPr lang="en-US" dirty="0"/>
          </a:p>
          <a:p>
            <a:endParaRPr lang="bg-BG" dirty="0"/>
          </a:p>
        </p:txBody>
      </p:sp>
    </p:spTree>
    <p:extLst>
      <p:ext uri="{BB962C8B-B14F-4D97-AF65-F5344CB8AC3E}">
        <p14:creationId xmlns:p14="http://schemas.microsoft.com/office/powerpoint/2010/main" val="31243309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A4D43-CBC2-4A7B-8E48-9CB96F949A14}"/>
              </a:ext>
            </a:extLst>
          </p:cNvPr>
          <p:cNvSpPr>
            <a:spLocks noGrp="1"/>
          </p:cNvSpPr>
          <p:nvPr>
            <p:ph type="title"/>
          </p:nvPr>
        </p:nvSpPr>
        <p:spPr/>
        <p:txBody>
          <a:bodyPr/>
          <a:lstStyle/>
          <a:p>
            <a:r>
              <a:rPr lang="en-US" dirty="0"/>
              <a:t>American Style CV</a:t>
            </a:r>
            <a:endParaRPr lang="bg-BG" dirty="0"/>
          </a:p>
        </p:txBody>
      </p:sp>
      <p:sp>
        <p:nvSpPr>
          <p:cNvPr id="3" name="Content Placeholder 2">
            <a:extLst>
              <a:ext uri="{FF2B5EF4-FFF2-40B4-BE49-F238E27FC236}">
                <a16:creationId xmlns:a16="http://schemas.microsoft.com/office/drawing/2014/main" id="{265D5565-66CA-473B-8139-F16B36940444}"/>
              </a:ext>
            </a:extLst>
          </p:cNvPr>
          <p:cNvSpPr>
            <a:spLocks noGrp="1"/>
          </p:cNvSpPr>
          <p:nvPr>
            <p:ph idx="1"/>
          </p:nvPr>
        </p:nvSpPr>
        <p:spPr/>
        <p:txBody>
          <a:bodyPr/>
          <a:lstStyle/>
          <a:p>
            <a:r>
              <a:rPr lang="bg-BG" dirty="0"/>
              <a:t>Използва се в Америка в академичните среди.</a:t>
            </a:r>
          </a:p>
          <a:p>
            <a:r>
              <a:rPr lang="bg-BG" dirty="0"/>
              <a:t>Много по обхватно от </a:t>
            </a:r>
            <a:r>
              <a:rPr lang="en-US" dirty="0"/>
              <a:t>EU CV</a:t>
            </a:r>
            <a:r>
              <a:rPr lang="bg-BG" dirty="0"/>
              <a:t>.</a:t>
            </a:r>
            <a:endParaRPr lang="en-US" dirty="0"/>
          </a:p>
          <a:p>
            <a:r>
              <a:rPr lang="bg-BG" dirty="0"/>
              <a:t>Може да е на 10 и повече страници.</a:t>
            </a:r>
          </a:p>
          <a:p>
            <a:r>
              <a:rPr lang="bg-BG" dirty="0"/>
              <a:t>Набляга на научните постижения и резултати.</a:t>
            </a:r>
          </a:p>
          <a:p>
            <a:r>
              <a:rPr lang="bg-BG" dirty="0"/>
              <a:t>Дълбок поглед върху кариерното развитие.</a:t>
            </a:r>
          </a:p>
          <a:p>
            <a:r>
              <a:rPr lang="bg-BG" dirty="0"/>
              <a:t>Подходящо за американски работодатели.</a:t>
            </a:r>
          </a:p>
          <a:p>
            <a:endParaRPr lang="bg-BG" dirty="0"/>
          </a:p>
          <a:p>
            <a:endParaRPr lang="bg-BG" dirty="0"/>
          </a:p>
        </p:txBody>
      </p:sp>
    </p:spTree>
    <p:extLst>
      <p:ext uri="{BB962C8B-B14F-4D97-AF65-F5344CB8AC3E}">
        <p14:creationId xmlns:p14="http://schemas.microsoft.com/office/powerpoint/2010/main" val="39701472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F610E-9995-4D5B-8C05-1589F4993A54}"/>
              </a:ext>
            </a:extLst>
          </p:cNvPr>
          <p:cNvSpPr>
            <a:spLocks noGrp="1"/>
          </p:cNvSpPr>
          <p:nvPr>
            <p:ph type="title"/>
          </p:nvPr>
        </p:nvSpPr>
        <p:spPr/>
        <p:txBody>
          <a:bodyPr/>
          <a:lstStyle/>
          <a:p>
            <a:r>
              <a:rPr lang="en-GB" dirty="0"/>
              <a:t>My CV</a:t>
            </a:r>
            <a:endParaRPr lang="bg-BG" dirty="0"/>
          </a:p>
        </p:txBody>
      </p:sp>
      <p:sp>
        <p:nvSpPr>
          <p:cNvPr id="3" name="Content Placeholder 2">
            <a:extLst>
              <a:ext uri="{FF2B5EF4-FFF2-40B4-BE49-F238E27FC236}">
                <a16:creationId xmlns:a16="http://schemas.microsoft.com/office/drawing/2014/main" id="{FA3F32C2-ED15-45C3-A534-F3C7BC4122BE}"/>
              </a:ext>
            </a:extLst>
          </p:cNvPr>
          <p:cNvSpPr>
            <a:spLocks noGrp="1"/>
          </p:cNvSpPr>
          <p:nvPr>
            <p:ph idx="1"/>
          </p:nvPr>
        </p:nvSpPr>
        <p:spPr/>
        <p:txBody>
          <a:bodyPr/>
          <a:lstStyle/>
          <a:p>
            <a:r>
              <a:rPr lang="bg-BG" dirty="0"/>
              <a:t>Направите по АРТ</a:t>
            </a:r>
            <a:r>
              <a:rPr lang="en-GB" dirty="0"/>
              <a:t> / Marketing Oriented</a:t>
            </a:r>
            <a:r>
              <a:rPr lang="bg-BG" dirty="0"/>
              <a:t> </a:t>
            </a:r>
            <a:r>
              <a:rPr lang="en-GB" dirty="0"/>
              <a:t>CV.</a:t>
            </a:r>
            <a:endParaRPr lang="bg-BG" dirty="0"/>
          </a:p>
          <a:p>
            <a:r>
              <a:rPr lang="bg-BG" dirty="0"/>
              <a:t>Прочетете няколко професионално направени </a:t>
            </a:r>
            <a:r>
              <a:rPr lang="en-GB" dirty="0"/>
              <a:t>CV </a:t>
            </a:r>
            <a:r>
              <a:rPr lang="bg-BG" dirty="0"/>
              <a:t>та от Интернет.</a:t>
            </a:r>
            <a:endParaRPr lang="en-GB" dirty="0"/>
          </a:p>
          <a:p>
            <a:r>
              <a:rPr lang="bg-BG" dirty="0"/>
              <a:t>Сложете си лична фотография направена от Фотограф в студио , а не снимка от паспорт.</a:t>
            </a:r>
          </a:p>
          <a:p>
            <a:r>
              <a:rPr lang="bg-BG" dirty="0"/>
              <a:t>Не слагайте снимки на животни, като кученца и котки.</a:t>
            </a:r>
          </a:p>
          <a:p>
            <a:r>
              <a:rPr lang="bg-BG" dirty="0"/>
              <a:t>Изтъкнете вашите лидерски качества и възможностите ви за работа в екип.</a:t>
            </a:r>
          </a:p>
          <a:p>
            <a:r>
              <a:rPr lang="bg-BG" dirty="0"/>
              <a:t>Сложете два реда за хобитата.</a:t>
            </a:r>
            <a:endParaRPr lang="en-GB" dirty="0"/>
          </a:p>
          <a:p>
            <a:r>
              <a:rPr lang="bg-BG" dirty="0" err="1"/>
              <a:t>Ост</a:t>
            </a:r>
            <a:r>
              <a:rPr lang="en-US" dirty="0"/>
              <a:t>a</a:t>
            </a:r>
            <a:r>
              <a:rPr lang="bg-BG" dirty="0" err="1"/>
              <a:t>вете</a:t>
            </a:r>
            <a:r>
              <a:rPr lang="bg-BG" dirty="0"/>
              <a:t> повече контакти, но без </a:t>
            </a:r>
            <a:r>
              <a:rPr lang="en-GB" dirty="0"/>
              <a:t>FB.</a:t>
            </a:r>
            <a:endParaRPr lang="bg-BG" dirty="0"/>
          </a:p>
          <a:p>
            <a:endParaRPr lang="en-GB" dirty="0"/>
          </a:p>
          <a:p>
            <a:endParaRPr lang="bg-BG" dirty="0"/>
          </a:p>
        </p:txBody>
      </p:sp>
    </p:spTree>
    <p:extLst>
      <p:ext uri="{BB962C8B-B14F-4D97-AF65-F5344CB8AC3E}">
        <p14:creationId xmlns:p14="http://schemas.microsoft.com/office/powerpoint/2010/main" val="14200808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A6B9-96DB-4906-93FA-61E843E73F04}"/>
              </a:ext>
            </a:extLst>
          </p:cNvPr>
          <p:cNvSpPr>
            <a:spLocks noGrp="1"/>
          </p:cNvSpPr>
          <p:nvPr>
            <p:ph type="title"/>
          </p:nvPr>
        </p:nvSpPr>
        <p:spPr/>
        <p:txBody>
          <a:bodyPr/>
          <a:lstStyle/>
          <a:p>
            <a:r>
              <a:rPr lang="en-US" dirty="0"/>
              <a:t>CV </a:t>
            </a:r>
            <a:r>
              <a:rPr lang="bg-BG" dirty="0"/>
              <a:t>Обобщение</a:t>
            </a:r>
          </a:p>
        </p:txBody>
      </p:sp>
      <p:sp>
        <p:nvSpPr>
          <p:cNvPr id="4" name="Content Placeholder 3">
            <a:extLst>
              <a:ext uri="{FF2B5EF4-FFF2-40B4-BE49-F238E27FC236}">
                <a16:creationId xmlns:a16="http://schemas.microsoft.com/office/drawing/2014/main" id="{1B10F485-F873-451F-80D2-AC0BB00A9814}"/>
              </a:ext>
            </a:extLst>
          </p:cNvPr>
          <p:cNvSpPr>
            <a:spLocks noGrp="1"/>
          </p:cNvSpPr>
          <p:nvPr>
            <p:ph sz="half" idx="1"/>
          </p:nvPr>
        </p:nvSpPr>
        <p:spPr/>
        <p:txBody>
          <a:bodyPr/>
          <a:lstStyle/>
          <a:p>
            <a:r>
              <a:rPr lang="bg-BG" dirty="0"/>
              <a:t>Организирано</a:t>
            </a:r>
          </a:p>
          <a:p>
            <a:r>
              <a:rPr lang="bg-BG" dirty="0"/>
              <a:t>Акуратно == вярно</a:t>
            </a:r>
          </a:p>
          <a:p>
            <a:r>
              <a:rPr lang="bg-BG" dirty="0"/>
              <a:t>Чисто == без странен смисъл</a:t>
            </a:r>
          </a:p>
          <a:p>
            <a:r>
              <a:rPr lang="bg-BG" dirty="0"/>
              <a:t>Консистентно == стилно,  форматирано</a:t>
            </a:r>
          </a:p>
          <a:p>
            <a:endParaRPr lang="bg-BG" dirty="0"/>
          </a:p>
        </p:txBody>
      </p:sp>
      <p:sp>
        <p:nvSpPr>
          <p:cNvPr id="5" name="Content Placeholder 4">
            <a:extLst>
              <a:ext uri="{FF2B5EF4-FFF2-40B4-BE49-F238E27FC236}">
                <a16:creationId xmlns:a16="http://schemas.microsoft.com/office/drawing/2014/main" id="{8EE67873-60E9-453B-A46E-CF26A86CE092}"/>
              </a:ext>
            </a:extLst>
          </p:cNvPr>
          <p:cNvSpPr>
            <a:spLocks noGrp="1"/>
          </p:cNvSpPr>
          <p:nvPr>
            <p:ph sz="half" idx="2"/>
          </p:nvPr>
        </p:nvSpPr>
        <p:spPr/>
        <p:txBody>
          <a:bodyPr/>
          <a:lstStyle/>
          <a:p>
            <a:r>
              <a:rPr lang="bg-BG" dirty="0"/>
              <a:t>Периодично попълвано</a:t>
            </a:r>
            <a:endParaRPr lang="en-US" dirty="0"/>
          </a:p>
          <a:p>
            <a:r>
              <a:rPr lang="bg-BG" dirty="0"/>
              <a:t>Можете да наблегнете на детайли главно от  последната ви работа, и да съкратите детайлите от предишни и нерелативни позиции.</a:t>
            </a:r>
          </a:p>
        </p:txBody>
      </p:sp>
    </p:spTree>
    <p:extLst>
      <p:ext uri="{BB962C8B-B14F-4D97-AF65-F5344CB8AC3E}">
        <p14:creationId xmlns:p14="http://schemas.microsoft.com/office/powerpoint/2010/main" val="42200836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1A139-5FCC-4D6B-A957-394D7F86D340}"/>
              </a:ext>
            </a:extLst>
          </p:cNvPr>
          <p:cNvSpPr>
            <a:spLocks noGrp="1"/>
          </p:cNvSpPr>
          <p:nvPr>
            <p:ph type="title"/>
          </p:nvPr>
        </p:nvSpPr>
        <p:spPr>
          <a:xfrm>
            <a:off x="298938" y="764373"/>
            <a:ext cx="11207262" cy="1293028"/>
          </a:xfrm>
        </p:spPr>
        <p:txBody>
          <a:bodyPr>
            <a:normAutofit/>
          </a:bodyPr>
          <a:lstStyle/>
          <a:p>
            <a:r>
              <a:rPr lang="bg-BG" dirty="0"/>
              <a:t>Обобщение какво можем да включим още (ако </a:t>
            </a:r>
            <a:r>
              <a:rPr lang="en-US" dirty="0"/>
              <a:t>CV</a:t>
            </a:r>
            <a:r>
              <a:rPr lang="bg-BG" dirty="0"/>
              <a:t>-то ви е кратко)</a:t>
            </a:r>
          </a:p>
        </p:txBody>
      </p:sp>
      <p:sp>
        <p:nvSpPr>
          <p:cNvPr id="3" name="Content Placeholder 2">
            <a:extLst>
              <a:ext uri="{FF2B5EF4-FFF2-40B4-BE49-F238E27FC236}">
                <a16:creationId xmlns:a16="http://schemas.microsoft.com/office/drawing/2014/main" id="{7BEF35FD-0176-4544-B64E-59266A76573E}"/>
              </a:ext>
            </a:extLst>
          </p:cNvPr>
          <p:cNvSpPr>
            <a:spLocks noGrp="1"/>
          </p:cNvSpPr>
          <p:nvPr>
            <p:ph sz="half" idx="1"/>
          </p:nvPr>
        </p:nvSpPr>
        <p:spPr/>
        <p:txBody>
          <a:bodyPr/>
          <a:lstStyle/>
          <a:p>
            <a:r>
              <a:rPr lang="bg-BG" dirty="0"/>
              <a:t>Име </a:t>
            </a:r>
          </a:p>
          <a:p>
            <a:r>
              <a:rPr lang="bg-BG" dirty="0"/>
              <a:t>Адрес</a:t>
            </a:r>
          </a:p>
          <a:p>
            <a:r>
              <a:rPr lang="bg-BG" dirty="0"/>
              <a:t>Образование</a:t>
            </a:r>
          </a:p>
          <a:p>
            <a:r>
              <a:rPr lang="bg-BG" dirty="0"/>
              <a:t>Контакти</a:t>
            </a:r>
          </a:p>
          <a:p>
            <a:r>
              <a:rPr lang="bg-BG" dirty="0"/>
              <a:t>Умения, способности</a:t>
            </a:r>
          </a:p>
          <a:p>
            <a:r>
              <a:rPr lang="bg-BG" dirty="0"/>
              <a:t>Награди, стипендии, постижения</a:t>
            </a:r>
          </a:p>
          <a:p>
            <a:r>
              <a:rPr lang="bg-BG" dirty="0"/>
              <a:t>Езици</a:t>
            </a:r>
          </a:p>
          <a:p>
            <a:r>
              <a:rPr lang="bg-BG" dirty="0"/>
              <a:t>Постижения</a:t>
            </a:r>
          </a:p>
          <a:p>
            <a:endParaRPr lang="bg-BG" dirty="0"/>
          </a:p>
        </p:txBody>
      </p:sp>
      <p:sp>
        <p:nvSpPr>
          <p:cNvPr id="4" name="Content Placeholder 3">
            <a:extLst>
              <a:ext uri="{FF2B5EF4-FFF2-40B4-BE49-F238E27FC236}">
                <a16:creationId xmlns:a16="http://schemas.microsoft.com/office/drawing/2014/main" id="{A018E157-5E85-4354-875D-ABFD1A8BD80D}"/>
              </a:ext>
            </a:extLst>
          </p:cNvPr>
          <p:cNvSpPr>
            <a:spLocks noGrp="1"/>
          </p:cNvSpPr>
          <p:nvPr>
            <p:ph sz="half" idx="2"/>
          </p:nvPr>
        </p:nvSpPr>
        <p:spPr/>
        <p:txBody>
          <a:bodyPr/>
          <a:lstStyle/>
          <a:p>
            <a:r>
              <a:rPr lang="bg-BG" dirty="0"/>
              <a:t>Академични трудове</a:t>
            </a:r>
          </a:p>
          <a:p>
            <a:r>
              <a:rPr lang="bg-BG" dirty="0"/>
              <a:t>Лицензи</a:t>
            </a:r>
          </a:p>
          <a:p>
            <a:r>
              <a:rPr lang="bg-BG" dirty="0"/>
              <a:t>Презентации, конференции</a:t>
            </a:r>
          </a:p>
          <a:p>
            <a:r>
              <a:rPr lang="bg-BG" dirty="0" err="1"/>
              <a:t>Доброволчество</a:t>
            </a:r>
            <a:r>
              <a:rPr lang="bg-BG" dirty="0"/>
              <a:t> </a:t>
            </a:r>
          </a:p>
          <a:p>
            <a:r>
              <a:rPr lang="bg-BG" dirty="0"/>
              <a:t>Инициативи</a:t>
            </a:r>
          </a:p>
          <a:p>
            <a:endParaRPr lang="bg-BG" dirty="0"/>
          </a:p>
        </p:txBody>
      </p:sp>
    </p:spTree>
    <p:extLst>
      <p:ext uri="{BB962C8B-B14F-4D97-AF65-F5344CB8AC3E}">
        <p14:creationId xmlns:p14="http://schemas.microsoft.com/office/powerpoint/2010/main" val="4202632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763F69-3078-4942-A21F-0A8508FD62CC}"/>
              </a:ext>
            </a:extLst>
          </p:cNvPr>
          <p:cNvSpPr>
            <a:spLocks noGrp="1"/>
          </p:cNvSpPr>
          <p:nvPr>
            <p:ph type="title"/>
          </p:nvPr>
        </p:nvSpPr>
        <p:spPr/>
        <p:txBody>
          <a:bodyPr/>
          <a:lstStyle/>
          <a:p>
            <a:r>
              <a:rPr lang="bg-BG" dirty="0"/>
              <a:t>АЗ:</a:t>
            </a:r>
          </a:p>
        </p:txBody>
      </p:sp>
      <p:sp>
        <p:nvSpPr>
          <p:cNvPr id="3" name="Content Placeholder 2">
            <a:extLst>
              <a:ext uri="{FF2B5EF4-FFF2-40B4-BE49-F238E27FC236}">
                <a16:creationId xmlns:a16="http://schemas.microsoft.com/office/drawing/2014/main" id="{9F8BF709-A409-4192-9473-D771A8713C25}"/>
              </a:ext>
            </a:extLst>
          </p:cNvPr>
          <p:cNvSpPr>
            <a:spLocks noGrp="1"/>
          </p:cNvSpPr>
          <p:nvPr>
            <p:ph idx="1"/>
          </p:nvPr>
        </p:nvSpPr>
        <p:spPr/>
        <p:txBody>
          <a:bodyPr/>
          <a:lstStyle/>
          <a:p>
            <a:pPr marL="0" indent="0">
              <a:buNone/>
            </a:pPr>
            <a:r>
              <a:rPr lang="en-US" dirty="0"/>
              <a:t>Tony </a:t>
            </a:r>
            <a:r>
              <a:rPr lang="en-US" dirty="0" err="1"/>
              <a:t>Gerdjikov</a:t>
            </a:r>
            <a:r>
              <a:rPr lang="en-US" dirty="0"/>
              <a:t>  </a:t>
            </a:r>
          </a:p>
          <a:p>
            <a:pPr marL="0" indent="0">
              <a:buNone/>
            </a:pPr>
            <a:r>
              <a:rPr lang="en-US" dirty="0"/>
              <a:t>Email: </a:t>
            </a:r>
            <a:r>
              <a:rPr lang="en-US" dirty="0">
                <a:hlinkClick r:id="rId2"/>
              </a:rPr>
              <a:t>tony.gerdjikov@gmail.com</a:t>
            </a:r>
            <a:endParaRPr lang="en-US" dirty="0"/>
          </a:p>
          <a:p>
            <a:pPr marL="0" indent="0">
              <a:buNone/>
            </a:pPr>
            <a:r>
              <a:rPr lang="en-US" dirty="0"/>
              <a:t>LinkedIn:  </a:t>
            </a:r>
            <a:r>
              <a:rPr lang="en-US" dirty="0">
                <a:hlinkClick r:id="rId3"/>
              </a:rPr>
              <a:t>https://www.linkedin.com/in/tony-gerdjikov-31135794/</a:t>
            </a: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2220565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8D019-31AC-4A96-AEF6-4202BC3DAEB5}"/>
              </a:ext>
            </a:extLst>
          </p:cNvPr>
          <p:cNvSpPr>
            <a:spLocks noGrp="1"/>
          </p:cNvSpPr>
          <p:nvPr>
            <p:ph type="title"/>
          </p:nvPr>
        </p:nvSpPr>
        <p:spPr/>
        <p:txBody>
          <a:bodyPr/>
          <a:lstStyle/>
          <a:p>
            <a:r>
              <a:rPr lang="en-GB" dirty="0"/>
              <a:t>And Finally</a:t>
            </a:r>
            <a:endParaRPr lang="bg-BG" dirty="0"/>
          </a:p>
        </p:txBody>
      </p:sp>
      <p:sp>
        <p:nvSpPr>
          <p:cNvPr id="3" name="Content Placeholder 2">
            <a:extLst>
              <a:ext uri="{FF2B5EF4-FFF2-40B4-BE49-F238E27FC236}">
                <a16:creationId xmlns:a16="http://schemas.microsoft.com/office/drawing/2014/main" id="{5EF14F99-CE45-4E8F-BD00-2005DC88A568}"/>
              </a:ext>
            </a:extLst>
          </p:cNvPr>
          <p:cNvSpPr>
            <a:spLocks noGrp="1"/>
          </p:cNvSpPr>
          <p:nvPr>
            <p:ph idx="1"/>
          </p:nvPr>
        </p:nvSpPr>
        <p:spPr/>
        <p:txBody>
          <a:bodyPr>
            <a:normAutofit/>
          </a:bodyPr>
          <a:lstStyle/>
          <a:p>
            <a:pPr marL="0" indent="0">
              <a:buNone/>
            </a:pPr>
            <a:r>
              <a:rPr lang="en-GB" sz="5400" dirty="0"/>
              <a:t>PUT YOUT CONTACT DETAILS</a:t>
            </a:r>
          </a:p>
          <a:p>
            <a:pPr marL="0" indent="0">
              <a:buNone/>
            </a:pPr>
            <a:endParaRPr lang="en-GB" sz="5400" dirty="0"/>
          </a:p>
          <a:p>
            <a:pPr marL="0" indent="0">
              <a:buNone/>
            </a:pPr>
            <a:endParaRPr lang="en-GB" sz="5400" dirty="0"/>
          </a:p>
          <a:p>
            <a:pPr marL="0" indent="0">
              <a:buNone/>
            </a:pPr>
            <a:r>
              <a:rPr lang="en-GB" sz="3600" dirty="0" err="1"/>
              <a:t>p.s</a:t>
            </a:r>
            <a:r>
              <a:rPr lang="en-GB" sz="3600" dirty="0"/>
              <a:t> e</a:t>
            </a:r>
            <a:r>
              <a:rPr lang="bg-BG" sz="3600" dirty="0" err="1"/>
              <a:t>майл</a:t>
            </a:r>
            <a:r>
              <a:rPr lang="en-US" sz="3600" dirty="0"/>
              <a:t>:</a:t>
            </a:r>
            <a:r>
              <a:rPr lang="bg-BG" sz="3600" dirty="0"/>
              <a:t> </a:t>
            </a:r>
            <a:r>
              <a:rPr lang="en-US" sz="3600" dirty="0">
                <a:hlinkClick r:id="rId2"/>
              </a:rPr>
              <a:t>skeleta@abv.bg” </a:t>
            </a:r>
            <a:r>
              <a:rPr lang="en-US" sz="3600" dirty="0"/>
              <a:t> </a:t>
            </a:r>
            <a:r>
              <a:rPr lang="bg-BG" sz="3600" dirty="0"/>
              <a:t>не е добра идея </a:t>
            </a:r>
            <a:r>
              <a:rPr lang="bg-BG" sz="3600" dirty="0">
                <a:sym typeface="Wingdings" panose="05000000000000000000" pitchFamily="2" charset="2"/>
              </a:rPr>
              <a:t></a:t>
            </a:r>
            <a:endParaRPr lang="bg-BG" sz="3600" dirty="0"/>
          </a:p>
        </p:txBody>
      </p:sp>
    </p:spTree>
    <p:extLst>
      <p:ext uri="{BB962C8B-B14F-4D97-AF65-F5344CB8AC3E}">
        <p14:creationId xmlns:p14="http://schemas.microsoft.com/office/powerpoint/2010/main" val="36168118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A72A7-57BF-415E-99D7-FA04F029AC12}"/>
              </a:ext>
            </a:extLst>
          </p:cNvPr>
          <p:cNvSpPr>
            <a:spLocks noGrp="1"/>
          </p:cNvSpPr>
          <p:nvPr>
            <p:ph type="title"/>
          </p:nvPr>
        </p:nvSpPr>
        <p:spPr/>
        <p:txBody>
          <a:bodyPr/>
          <a:lstStyle/>
          <a:p>
            <a:r>
              <a:rPr lang="en-GB" dirty="0"/>
              <a:t>Linked IN</a:t>
            </a:r>
            <a:endParaRPr lang="bg-BG" dirty="0"/>
          </a:p>
        </p:txBody>
      </p:sp>
      <p:sp>
        <p:nvSpPr>
          <p:cNvPr id="3" name="Content Placeholder 2">
            <a:extLst>
              <a:ext uri="{FF2B5EF4-FFF2-40B4-BE49-F238E27FC236}">
                <a16:creationId xmlns:a16="http://schemas.microsoft.com/office/drawing/2014/main" id="{56533DED-2D87-49DF-BEFF-84D38AF7D2F5}"/>
              </a:ext>
            </a:extLst>
          </p:cNvPr>
          <p:cNvSpPr>
            <a:spLocks noGrp="1"/>
          </p:cNvSpPr>
          <p:nvPr>
            <p:ph idx="1"/>
          </p:nvPr>
        </p:nvSpPr>
        <p:spPr/>
        <p:txBody>
          <a:bodyPr>
            <a:normAutofit/>
          </a:bodyPr>
          <a:lstStyle/>
          <a:p>
            <a:pPr marL="0" indent="0">
              <a:buNone/>
            </a:pPr>
            <a:r>
              <a:rPr lang="en-US" sz="4800" dirty="0"/>
              <a:t>WHO IS ON LINKED IN ? </a:t>
            </a:r>
            <a:endParaRPr lang="bg-BG" sz="4800" dirty="0"/>
          </a:p>
          <a:p>
            <a:pPr marL="0" indent="0">
              <a:buNone/>
            </a:pPr>
            <a:r>
              <a:rPr lang="en-US" sz="4800" dirty="0"/>
              <a:t> </a:t>
            </a:r>
            <a:endParaRPr lang="bg-BG" sz="4800" dirty="0"/>
          </a:p>
          <a:p>
            <a:pPr marL="0" indent="0">
              <a:buNone/>
            </a:pPr>
            <a:r>
              <a:rPr lang="bg-BG" sz="4800" dirty="0"/>
              <a:t>				</a:t>
            </a:r>
            <a:r>
              <a:rPr lang="en-US" sz="4800" dirty="0"/>
              <a:t>RISE | YOUR HANDS…</a:t>
            </a:r>
            <a:endParaRPr lang="bg-BG" sz="4800" dirty="0"/>
          </a:p>
        </p:txBody>
      </p:sp>
    </p:spTree>
    <p:extLst>
      <p:ext uri="{BB962C8B-B14F-4D97-AF65-F5344CB8AC3E}">
        <p14:creationId xmlns:p14="http://schemas.microsoft.com/office/powerpoint/2010/main" val="13514530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8F16D-6552-477B-ACE9-BF74FC68D473}"/>
              </a:ext>
            </a:extLst>
          </p:cNvPr>
          <p:cNvSpPr>
            <a:spLocks noGrp="1"/>
          </p:cNvSpPr>
          <p:nvPr>
            <p:ph type="title"/>
          </p:nvPr>
        </p:nvSpPr>
        <p:spPr/>
        <p:txBody>
          <a:bodyPr/>
          <a:lstStyle/>
          <a:p>
            <a:r>
              <a:rPr lang="en-US" dirty="0"/>
              <a:t>Before LINKEDIN</a:t>
            </a:r>
            <a:endParaRPr lang="bg-BG" dirty="0"/>
          </a:p>
        </p:txBody>
      </p:sp>
      <p:pic>
        <p:nvPicPr>
          <p:cNvPr id="5" name="Content Placeholder 4">
            <a:extLst>
              <a:ext uri="{FF2B5EF4-FFF2-40B4-BE49-F238E27FC236}">
                <a16:creationId xmlns:a16="http://schemas.microsoft.com/office/drawing/2014/main" id="{7E7E041D-6935-4831-9EC8-B7EF64684919}"/>
              </a:ext>
            </a:extLst>
          </p:cNvPr>
          <p:cNvPicPr>
            <a:picLocks noGrp="1" noChangeAspect="1"/>
          </p:cNvPicPr>
          <p:nvPr>
            <p:ph idx="1"/>
          </p:nvPr>
        </p:nvPicPr>
        <p:blipFill>
          <a:blip r:embed="rId2"/>
          <a:stretch>
            <a:fillRect/>
          </a:stretch>
        </p:blipFill>
        <p:spPr>
          <a:xfrm>
            <a:off x="241605" y="776287"/>
            <a:ext cx="5930595" cy="5930595"/>
          </a:xfrm>
        </p:spPr>
      </p:pic>
    </p:spTree>
    <p:extLst>
      <p:ext uri="{BB962C8B-B14F-4D97-AF65-F5344CB8AC3E}">
        <p14:creationId xmlns:p14="http://schemas.microsoft.com/office/powerpoint/2010/main" val="27414537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893DB9B-83A3-4800-8160-AFAF08D02979}"/>
              </a:ext>
            </a:extLst>
          </p:cNvPr>
          <p:cNvPicPr>
            <a:picLocks noGrp="1" noChangeAspect="1"/>
          </p:cNvPicPr>
          <p:nvPr>
            <p:ph idx="1"/>
          </p:nvPr>
        </p:nvPicPr>
        <p:blipFill>
          <a:blip r:embed="rId2"/>
          <a:stretch>
            <a:fillRect/>
          </a:stretch>
        </p:blipFill>
        <p:spPr>
          <a:xfrm>
            <a:off x="-838200" y="0"/>
            <a:ext cx="14479106" cy="6716078"/>
          </a:xfrm>
        </p:spPr>
      </p:pic>
      <p:sp>
        <p:nvSpPr>
          <p:cNvPr id="2" name="Title 1">
            <a:extLst>
              <a:ext uri="{FF2B5EF4-FFF2-40B4-BE49-F238E27FC236}">
                <a16:creationId xmlns:a16="http://schemas.microsoft.com/office/drawing/2014/main" id="{5221E97C-7A0B-44B6-97B7-AE400871AB14}"/>
              </a:ext>
            </a:extLst>
          </p:cNvPr>
          <p:cNvSpPr>
            <a:spLocks noGrp="1"/>
          </p:cNvSpPr>
          <p:nvPr>
            <p:ph type="title"/>
          </p:nvPr>
        </p:nvSpPr>
        <p:spPr>
          <a:xfrm>
            <a:off x="-1844040" y="368133"/>
            <a:ext cx="8610600" cy="1293028"/>
          </a:xfrm>
        </p:spPr>
        <p:txBody>
          <a:bodyPr/>
          <a:lstStyle/>
          <a:p>
            <a:r>
              <a:rPr lang="en-US" dirty="0"/>
              <a:t>NOW:</a:t>
            </a:r>
            <a:endParaRPr lang="bg-BG" dirty="0"/>
          </a:p>
        </p:txBody>
      </p:sp>
    </p:spTree>
    <p:extLst>
      <p:ext uri="{BB962C8B-B14F-4D97-AF65-F5344CB8AC3E}">
        <p14:creationId xmlns:p14="http://schemas.microsoft.com/office/powerpoint/2010/main" val="23082627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5D107-7D9C-4C3E-AF70-AE7FFA712D97}"/>
              </a:ext>
            </a:extLst>
          </p:cNvPr>
          <p:cNvSpPr>
            <a:spLocks noGrp="1"/>
          </p:cNvSpPr>
          <p:nvPr>
            <p:ph type="title"/>
          </p:nvPr>
        </p:nvSpPr>
        <p:spPr/>
        <p:txBody>
          <a:bodyPr/>
          <a:lstStyle/>
          <a:p>
            <a:r>
              <a:rPr lang="en-US" dirty="0"/>
              <a:t>What is linked in</a:t>
            </a:r>
            <a:endParaRPr lang="bg-BG" dirty="0"/>
          </a:p>
        </p:txBody>
      </p:sp>
      <p:sp>
        <p:nvSpPr>
          <p:cNvPr id="7" name="Text Placeholder 6">
            <a:extLst>
              <a:ext uri="{FF2B5EF4-FFF2-40B4-BE49-F238E27FC236}">
                <a16:creationId xmlns:a16="http://schemas.microsoft.com/office/drawing/2014/main" id="{E5B64BA4-F828-4957-9275-1CDF22E3067B}"/>
              </a:ext>
            </a:extLst>
          </p:cNvPr>
          <p:cNvSpPr>
            <a:spLocks noGrp="1"/>
          </p:cNvSpPr>
          <p:nvPr>
            <p:ph type="body" sz="half" idx="15"/>
          </p:nvPr>
        </p:nvSpPr>
        <p:spPr/>
        <p:txBody>
          <a:bodyPr/>
          <a:lstStyle/>
          <a:p>
            <a:pPr marL="285750" indent="-285750">
              <a:buFont typeface="Arial" panose="020B0604020202020204" pitchFamily="34" charset="0"/>
              <a:buChar char="•"/>
            </a:pPr>
            <a:r>
              <a:rPr lang="en-US" dirty="0"/>
              <a:t>JOB TITLE</a:t>
            </a:r>
          </a:p>
          <a:p>
            <a:pPr marL="285750" indent="-285750">
              <a:buFont typeface="Arial" panose="020B0604020202020204" pitchFamily="34" charset="0"/>
              <a:buChar char="•"/>
            </a:pPr>
            <a:r>
              <a:rPr lang="en-US" dirty="0"/>
              <a:t>BLOGGING PLATFORM</a:t>
            </a:r>
          </a:p>
          <a:p>
            <a:pPr marL="285750" indent="-285750">
              <a:buFont typeface="Arial" panose="020B0604020202020204" pitchFamily="34" charset="0"/>
              <a:buChar char="•"/>
            </a:pPr>
            <a:r>
              <a:rPr lang="en-US" dirty="0"/>
              <a:t>NEWS</a:t>
            </a:r>
          </a:p>
          <a:p>
            <a:pPr marL="285750" indent="-285750">
              <a:buFont typeface="Arial" panose="020B0604020202020204" pitchFamily="34" charset="0"/>
              <a:buChar char="•"/>
            </a:pPr>
            <a:r>
              <a:rPr lang="en-US" dirty="0"/>
              <a:t>CORPORATE SITE</a:t>
            </a:r>
          </a:p>
          <a:p>
            <a:pPr marL="285750" indent="-285750">
              <a:buFont typeface="Arial" panose="020B0604020202020204" pitchFamily="34" charset="0"/>
              <a:buChar char="•"/>
            </a:pPr>
            <a:r>
              <a:rPr lang="en-US" dirty="0"/>
              <a:t>INSTANT MESSAGING</a:t>
            </a:r>
          </a:p>
          <a:p>
            <a:pPr marL="285750" indent="-285750">
              <a:buFont typeface="Arial" panose="020B0604020202020204" pitchFamily="34" charset="0"/>
              <a:buChar char="•"/>
            </a:pPr>
            <a:r>
              <a:rPr lang="en-US" dirty="0"/>
              <a:t>FACEBOOK FOR PROFECIONALS</a:t>
            </a:r>
          </a:p>
          <a:p>
            <a:pPr marL="285750" indent="-285750">
              <a:buFont typeface="Arial" panose="020B0604020202020204" pitchFamily="34" charset="0"/>
              <a:buChar char="•"/>
            </a:pPr>
            <a:r>
              <a:rPr lang="en-US" dirty="0"/>
              <a:t>PR TOOL</a:t>
            </a:r>
          </a:p>
          <a:p>
            <a:pPr marL="285750" indent="-285750">
              <a:buFont typeface="Arial" panose="020B0604020202020204" pitchFamily="34" charset="0"/>
              <a:buChar char="•"/>
            </a:pPr>
            <a:endParaRPr lang="en-US" dirty="0"/>
          </a:p>
          <a:p>
            <a:endParaRPr lang="bg-BG" dirty="0"/>
          </a:p>
        </p:txBody>
      </p:sp>
      <p:sp>
        <p:nvSpPr>
          <p:cNvPr id="8" name="Text Placeholder 7">
            <a:extLst>
              <a:ext uri="{FF2B5EF4-FFF2-40B4-BE49-F238E27FC236}">
                <a16:creationId xmlns:a16="http://schemas.microsoft.com/office/drawing/2014/main" id="{07A2A23A-DA5D-4104-A33B-7A1B13FE9B90}"/>
              </a:ext>
            </a:extLst>
          </p:cNvPr>
          <p:cNvSpPr>
            <a:spLocks noGrp="1"/>
          </p:cNvSpPr>
          <p:nvPr>
            <p:ph type="body" sz="half" idx="16"/>
          </p:nvPr>
        </p:nvSpPr>
        <p:spPr/>
        <p:txBody>
          <a:bodyPr/>
          <a:lstStyle/>
          <a:p>
            <a:r>
              <a:rPr lang="en-US" sz="1800" b="1" dirty="0"/>
              <a:t>SEARCH ENGINE</a:t>
            </a:r>
          </a:p>
          <a:p>
            <a:r>
              <a:rPr lang="en-US" dirty="0"/>
              <a:t>SALARY COMPARISSON SERVICE</a:t>
            </a:r>
          </a:p>
          <a:p>
            <a:r>
              <a:rPr lang="en-US" dirty="0"/>
              <a:t>LEARNING CENTER</a:t>
            </a:r>
          </a:p>
          <a:p>
            <a:r>
              <a:rPr lang="en-US" dirty="0"/>
              <a:t>TARGETED ADS SERVICES</a:t>
            </a:r>
          </a:p>
          <a:p>
            <a:r>
              <a:rPr lang="en-US" dirty="0"/>
              <a:t>MARKETING TTOL</a:t>
            </a:r>
            <a:endParaRPr lang="bg-BG" dirty="0"/>
          </a:p>
        </p:txBody>
      </p:sp>
    </p:spTree>
    <p:extLst>
      <p:ext uri="{BB962C8B-B14F-4D97-AF65-F5344CB8AC3E}">
        <p14:creationId xmlns:p14="http://schemas.microsoft.com/office/powerpoint/2010/main" val="34067522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26D98E05-6977-42A8-9C15-04C2957BD0EA}"/>
              </a:ext>
            </a:extLst>
          </p:cNvPr>
          <p:cNvSpPr>
            <a:spLocks noGrp="1"/>
          </p:cNvSpPr>
          <p:nvPr>
            <p:ph type="title"/>
          </p:nvPr>
        </p:nvSpPr>
        <p:spPr/>
        <p:txBody>
          <a:bodyPr/>
          <a:lstStyle/>
          <a:p>
            <a:r>
              <a:rPr lang="en-US" dirty="0"/>
              <a:t>IF  YOU ARE ON LINKEDIN YOU ARE MARKETING YOURSELF</a:t>
            </a:r>
            <a:endParaRPr lang="bg-BG" dirty="0"/>
          </a:p>
        </p:txBody>
      </p:sp>
      <p:pic>
        <p:nvPicPr>
          <p:cNvPr id="16" name="Content Placeholder 15">
            <a:extLst>
              <a:ext uri="{FF2B5EF4-FFF2-40B4-BE49-F238E27FC236}">
                <a16:creationId xmlns:a16="http://schemas.microsoft.com/office/drawing/2014/main" id="{EFFCB6FB-6CAC-4E20-A4F6-08AA2CEA3034}"/>
              </a:ext>
            </a:extLst>
          </p:cNvPr>
          <p:cNvPicPr>
            <a:picLocks noGrp="1" noChangeAspect="1"/>
          </p:cNvPicPr>
          <p:nvPr>
            <p:ph idx="1"/>
          </p:nvPr>
        </p:nvPicPr>
        <p:blipFill>
          <a:blip r:embed="rId2"/>
          <a:stretch>
            <a:fillRect/>
          </a:stretch>
        </p:blipFill>
        <p:spPr>
          <a:xfrm>
            <a:off x="2509828" y="2055028"/>
            <a:ext cx="8560110" cy="4802972"/>
          </a:xfrm>
        </p:spPr>
      </p:pic>
    </p:spTree>
    <p:extLst>
      <p:ext uri="{BB962C8B-B14F-4D97-AF65-F5344CB8AC3E}">
        <p14:creationId xmlns:p14="http://schemas.microsoft.com/office/powerpoint/2010/main" val="16370686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78C40-229E-4EAB-B70C-6DF8490F5EC7}"/>
              </a:ext>
            </a:extLst>
          </p:cNvPr>
          <p:cNvSpPr>
            <a:spLocks noGrp="1"/>
          </p:cNvSpPr>
          <p:nvPr>
            <p:ph type="title"/>
          </p:nvPr>
        </p:nvSpPr>
        <p:spPr/>
        <p:txBody>
          <a:bodyPr/>
          <a:lstStyle/>
          <a:p>
            <a:r>
              <a:rPr lang="bg-BG" dirty="0"/>
              <a:t>М</a:t>
            </a:r>
            <a:r>
              <a:rPr lang="en-GB" dirty="0"/>
              <a:t>Y </a:t>
            </a:r>
            <a:r>
              <a:rPr lang="en-US" dirty="0"/>
              <a:t>Linked IN profile</a:t>
            </a:r>
            <a:endParaRPr lang="bg-BG" dirty="0"/>
          </a:p>
        </p:txBody>
      </p:sp>
      <p:sp>
        <p:nvSpPr>
          <p:cNvPr id="3" name="Content Placeholder 2">
            <a:extLst>
              <a:ext uri="{FF2B5EF4-FFF2-40B4-BE49-F238E27FC236}">
                <a16:creationId xmlns:a16="http://schemas.microsoft.com/office/drawing/2014/main" id="{CE66FB74-3609-42F1-B720-F97298DD16FA}"/>
              </a:ext>
            </a:extLst>
          </p:cNvPr>
          <p:cNvSpPr>
            <a:spLocks noGrp="1"/>
          </p:cNvSpPr>
          <p:nvPr>
            <p:ph idx="1"/>
          </p:nvPr>
        </p:nvSpPr>
        <p:spPr/>
        <p:txBody>
          <a:bodyPr/>
          <a:lstStyle/>
          <a:p>
            <a:r>
              <a:rPr lang="bg-BG" dirty="0"/>
              <a:t>Станете магнит за предложения </a:t>
            </a:r>
            <a:r>
              <a:rPr lang="en-US" dirty="0"/>
              <a:t>click: Open for opportunities</a:t>
            </a:r>
            <a:r>
              <a:rPr lang="bg-BG" dirty="0"/>
              <a:t>“</a:t>
            </a:r>
            <a:r>
              <a:rPr lang="en-US" dirty="0"/>
              <a:t>.</a:t>
            </a:r>
            <a:endParaRPr lang="bg-BG" dirty="0"/>
          </a:p>
          <a:p>
            <a:r>
              <a:rPr lang="bg-BG" dirty="0"/>
              <a:t>Използва се от професионални </a:t>
            </a:r>
            <a:r>
              <a:rPr lang="en-GB" dirty="0"/>
              <a:t>HR.</a:t>
            </a:r>
          </a:p>
          <a:p>
            <a:r>
              <a:rPr lang="bg-BG" dirty="0"/>
              <a:t>Също толкова важен като </a:t>
            </a:r>
            <a:r>
              <a:rPr lang="en-GB" dirty="0"/>
              <a:t>CV to.</a:t>
            </a:r>
          </a:p>
          <a:p>
            <a:r>
              <a:rPr lang="bg-BG" dirty="0"/>
              <a:t>Социална мрежа. Направете повече контакти с високо квалифицирани хора.</a:t>
            </a:r>
          </a:p>
          <a:p>
            <a:r>
              <a:rPr lang="bg-BG" dirty="0"/>
              <a:t>Публикувайте смислени статии / блогове / презентации</a:t>
            </a:r>
          </a:p>
          <a:p>
            <a:r>
              <a:rPr lang="bg-BG" dirty="0"/>
              <a:t>Политиката на </a:t>
            </a:r>
            <a:r>
              <a:rPr lang="en-GB" dirty="0"/>
              <a:t>LinkedIn </a:t>
            </a:r>
            <a:r>
              <a:rPr lang="bg-BG" dirty="0"/>
              <a:t>е да ви задържи най-дълго на сайта. </a:t>
            </a:r>
          </a:p>
          <a:p>
            <a:r>
              <a:rPr lang="bg-BG" dirty="0"/>
              <a:t>Оставете си контакти , но без </a:t>
            </a:r>
            <a:r>
              <a:rPr lang="en-GB" dirty="0"/>
              <a:t>FB.</a:t>
            </a:r>
            <a:endParaRPr lang="bg-BG" dirty="0"/>
          </a:p>
        </p:txBody>
      </p:sp>
    </p:spTree>
    <p:extLst>
      <p:ext uri="{BB962C8B-B14F-4D97-AF65-F5344CB8AC3E}">
        <p14:creationId xmlns:p14="http://schemas.microsoft.com/office/powerpoint/2010/main" val="28173717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78C40-229E-4EAB-B70C-6DF8490F5EC7}"/>
              </a:ext>
            </a:extLst>
          </p:cNvPr>
          <p:cNvSpPr>
            <a:spLocks noGrp="1"/>
          </p:cNvSpPr>
          <p:nvPr>
            <p:ph type="title"/>
          </p:nvPr>
        </p:nvSpPr>
        <p:spPr/>
        <p:txBody>
          <a:bodyPr/>
          <a:lstStyle/>
          <a:p>
            <a:r>
              <a:rPr lang="bg-BG" dirty="0"/>
              <a:t>М</a:t>
            </a:r>
            <a:r>
              <a:rPr lang="en-GB" dirty="0"/>
              <a:t>Y </a:t>
            </a:r>
            <a:r>
              <a:rPr lang="en-US" dirty="0"/>
              <a:t>Linked IN profile</a:t>
            </a:r>
            <a:endParaRPr lang="bg-BG" dirty="0"/>
          </a:p>
        </p:txBody>
      </p:sp>
      <p:sp>
        <p:nvSpPr>
          <p:cNvPr id="3" name="Content Placeholder 2">
            <a:extLst>
              <a:ext uri="{FF2B5EF4-FFF2-40B4-BE49-F238E27FC236}">
                <a16:creationId xmlns:a16="http://schemas.microsoft.com/office/drawing/2014/main" id="{CE66FB74-3609-42F1-B720-F97298DD16FA}"/>
              </a:ext>
            </a:extLst>
          </p:cNvPr>
          <p:cNvSpPr>
            <a:spLocks noGrp="1"/>
          </p:cNvSpPr>
          <p:nvPr>
            <p:ph idx="1"/>
          </p:nvPr>
        </p:nvSpPr>
        <p:spPr/>
        <p:txBody>
          <a:bodyPr/>
          <a:lstStyle/>
          <a:p>
            <a:r>
              <a:rPr lang="bg-BG" dirty="0"/>
              <a:t>Проучете човека който ви предлага работа, като му разгледате профила и профила на компанията.</a:t>
            </a:r>
          </a:p>
          <a:p>
            <a:r>
              <a:rPr lang="bg-BG" dirty="0"/>
              <a:t>Бъдете вежливи ако отказвате предложение за интервю.</a:t>
            </a:r>
          </a:p>
          <a:p>
            <a:r>
              <a:rPr lang="bg-BG" dirty="0"/>
              <a:t>Оставете си възможност за бъдещи контакти.</a:t>
            </a:r>
          </a:p>
        </p:txBody>
      </p:sp>
    </p:spTree>
    <p:extLst>
      <p:ext uri="{BB962C8B-B14F-4D97-AF65-F5344CB8AC3E}">
        <p14:creationId xmlns:p14="http://schemas.microsoft.com/office/powerpoint/2010/main" val="20666855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61500-5C68-4910-9412-35084A63B070}"/>
              </a:ext>
            </a:extLst>
          </p:cNvPr>
          <p:cNvSpPr>
            <a:spLocks noGrp="1"/>
          </p:cNvSpPr>
          <p:nvPr>
            <p:ph type="title"/>
          </p:nvPr>
        </p:nvSpPr>
        <p:spPr/>
        <p:txBody>
          <a:bodyPr/>
          <a:lstStyle/>
          <a:p>
            <a:r>
              <a:rPr lang="en-GB" dirty="0"/>
              <a:t>Linked IN tricks</a:t>
            </a:r>
            <a:endParaRPr lang="bg-BG" dirty="0"/>
          </a:p>
        </p:txBody>
      </p:sp>
      <p:sp>
        <p:nvSpPr>
          <p:cNvPr id="3" name="Content Placeholder 2">
            <a:extLst>
              <a:ext uri="{FF2B5EF4-FFF2-40B4-BE49-F238E27FC236}">
                <a16:creationId xmlns:a16="http://schemas.microsoft.com/office/drawing/2014/main" id="{85FD6596-6601-4D8A-86BD-1EAA90C65DDA}"/>
              </a:ext>
            </a:extLst>
          </p:cNvPr>
          <p:cNvSpPr>
            <a:spLocks noGrp="1"/>
          </p:cNvSpPr>
          <p:nvPr>
            <p:ph idx="1"/>
          </p:nvPr>
        </p:nvSpPr>
        <p:spPr/>
        <p:txBody>
          <a:bodyPr/>
          <a:lstStyle/>
          <a:p>
            <a:r>
              <a:rPr lang="bg-BG" dirty="0"/>
              <a:t>Сложете вашата длъжност като</a:t>
            </a:r>
            <a:r>
              <a:rPr lang="en-GB" dirty="0"/>
              <a:t> HEADLINE</a:t>
            </a:r>
          </a:p>
          <a:p>
            <a:r>
              <a:rPr lang="bg-BG" dirty="0"/>
              <a:t>Не слагайте неясни описания</a:t>
            </a:r>
          </a:p>
          <a:p>
            <a:r>
              <a:rPr lang="bg-BG" dirty="0"/>
              <a:t>Сложете описание в стил „Какво мога да направя за вас“</a:t>
            </a:r>
          </a:p>
          <a:p>
            <a:r>
              <a:rPr lang="bg-BG" dirty="0" err="1"/>
              <a:t>Направате</a:t>
            </a:r>
            <a:r>
              <a:rPr lang="bg-BG" dirty="0"/>
              <a:t> вашият „</a:t>
            </a:r>
            <a:r>
              <a:rPr lang="en-GB" dirty="0"/>
              <a:t>profile summary</a:t>
            </a:r>
            <a:r>
              <a:rPr lang="bg-BG" dirty="0"/>
              <a:t>“</a:t>
            </a:r>
            <a:r>
              <a:rPr lang="en-GB" dirty="0"/>
              <a:t> </a:t>
            </a:r>
            <a:r>
              <a:rPr lang="bg-BG" dirty="0"/>
              <a:t>кратък и интересен</a:t>
            </a:r>
            <a:endParaRPr lang="en-GB" dirty="0"/>
          </a:p>
          <a:p>
            <a:r>
              <a:rPr lang="bg-BG" dirty="0"/>
              <a:t>Не говорете толкова за себе, а какви проблеми можете да решавате…</a:t>
            </a:r>
            <a:endParaRPr lang="en-GB" dirty="0"/>
          </a:p>
          <a:p>
            <a:r>
              <a:rPr lang="bg-BG" dirty="0"/>
              <a:t>Направете вашата работна история кратка, без прекалено много детайли.</a:t>
            </a:r>
          </a:p>
          <a:p>
            <a:r>
              <a:rPr lang="bg-BG" dirty="0"/>
              <a:t>Поствайте интересни професионални статии – чужди и лични</a:t>
            </a:r>
            <a:endParaRPr lang="en-GB" dirty="0"/>
          </a:p>
          <a:p>
            <a:endParaRPr lang="en-GB" dirty="0"/>
          </a:p>
          <a:p>
            <a:endParaRPr lang="bg-BG" dirty="0"/>
          </a:p>
        </p:txBody>
      </p:sp>
    </p:spTree>
    <p:extLst>
      <p:ext uri="{BB962C8B-B14F-4D97-AF65-F5344CB8AC3E}">
        <p14:creationId xmlns:p14="http://schemas.microsoft.com/office/powerpoint/2010/main" val="5549719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78C40-229E-4EAB-B70C-6DF8490F5EC7}"/>
              </a:ext>
            </a:extLst>
          </p:cNvPr>
          <p:cNvSpPr>
            <a:spLocks noGrp="1"/>
          </p:cNvSpPr>
          <p:nvPr>
            <p:ph type="title"/>
          </p:nvPr>
        </p:nvSpPr>
        <p:spPr/>
        <p:txBody>
          <a:bodyPr/>
          <a:lstStyle/>
          <a:p>
            <a:r>
              <a:rPr lang="bg-BG" dirty="0"/>
              <a:t>М</a:t>
            </a:r>
            <a:r>
              <a:rPr lang="en-GB" dirty="0"/>
              <a:t>Y </a:t>
            </a:r>
            <a:r>
              <a:rPr lang="en-US" dirty="0"/>
              <a:t>Linked IN profile</a:t>
            </a:r>
            <a:endParaRPr lang="bg-BG" dirty="0"/>
          </a:p>
        </p:txBody>
      </p:sp>
      <p:sp>
        <p:nvSpPr>
          <p:cNvPr id="3" name="Content Placeholder 2">
            <a:extLst>
              <a:ext uri="{FF2B5EF4-FFF2-40B4-BE49-F238E27FC236}">
                <a16:creationId xmlns:a16="http://schemas.microsoft.com/office/drawing/2014/main" id="{CE66FB74-3609-42F1-B720-F97298DD16FA}"/>
              </a:ext>
            </a:extLst>
          </p:cNvPr>
          <p:cNvSpPr>
            <a:spLocks noGrp="1"/>
          </p:cNvSpPr>
          <p:nvPr>
            <p:ph idx="1"/>
          </p:nvPr>
        </p:nvSpPr>
        <p:spPr/>
        <p:txBody>
          <a:bodyPr/>
          <a:lstStyle/>
          <a:p>
            <a:r>
              <a:rPr lang="bg-BG" dirty="0"/>
              <a:t>Разгледайте профилите на хора  високи позиции от компания която искате да работите.</a:t>
            </a:r>
          </a:p>
          <a:p>
            <a:r>
              <a:rPr lang="bg-BG" dirty="0"/>
              <a:t>Запишете думите който ви харесват от техните профили и пасват на вашето описание.</a:t>
            </a:r>
          </a:p>
          <a:p>
            <a:r>
              <a:rPr lang="bg-BG" dirty="0" err="1"/>
              <a:t>Направ</a:t>
            </a:r>
            <a:r>
              <a:rPr lang="en-US" dirty="0"/>
              <a:t>e</a:t>
            </a:r>
            <a:r>
              <a:rPr lang="bg-BG" dirty="0"/>
              <a:t>те профила си съгласно дадените съвети.</a:t>
            </a:r>
          </a:p>
          <a:p>
            <a:r>
              <a:rPr lang="bg-BG" dirty="0" err="1"/>
              <a:t>Експортнете</a:t>
            </a:r>
            <a:r>
              <a:rPr lang="bg-BG" dirty="0"/>
              <a:t> си профила като </a:t>
            </a:r>
            <a:r>
              <a:rPr lang="en-US" dirty="0"/>
              <a:t>PDF.</a:t>
            </a:r>
            <a:endParaRPr lang="bg-BG" dirty="0"/>
          </a:p>
        </p:txBody>
      </p:sp>
    </p:spTree>
    <p:extLst>
      <p:ext uri="{BB962C8B-B14F-4D97-AF65-F5344CB8AC3E}">
        <p14:creationId xmlns:p14="http://schemas.microsoft.com/office/powerpoint/2010/main" val="2194524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A72A7-57BF-415E-99D7-FA04F029AC12}"/>
              </a:ext>
            </a:extLst>
          </p:cNvPr>
          <p:cNvSpPr>
            <a:spLocks noGrp="1"/>
          </p:cNvSpPr>
          <p:nvPr>
            <p:ph type="title"/>
          </p:nvPr>
        </p:nvSpPr>
        <p:spPr/>
        <p:txBody>
          <a:bodyPr/>
          <a:lstStyle/>
          <a:p>
            <a:r>
              <a:rPr lang="bg-BG" dirty="0"/>
              <a:t>Процес</a:t>
            </a:r>
          </a:p>
        </p:txBody>
      </p:sp>
      <p:sp>
        <p:nvSpPr>
          <p:cNvPr id="3" name="Content Placeholder 2">
            <a:extLst>
              <a:ext uri="{FF2B5EF4-FFF2-40B4-BE49-F238E27FC236}">
                <a16:creationId xmlns:a16="http://schemas.microsoft.com/office/drawing/2014/main" id="{56533DED-2D87-49DF-BEFF-84D38AF7D2F5}"/>
              </a:ext>
            </a:extLst>
          </p:cNvPr>
          <p:cNvSpPr>
            <a:spLocks noGrp="1"/>
          </p:cNvSpPr>
          <p:nvPr>
            <p:ph idx="1"/>
          </p:nvPr>
        </p:nvSpPr>
        <p:spPr/>
        <p:txBody>
          <a:bodyPr/>
          <a:lstStyle/>
          <a:p>
            <a:r>
              <a:rPr lang="bg-BG" dirty="0"/>
              <a:t>Създаване на привлекателен профил</a:t>
            </a:r>
          </a:p>
          <a:p>
            <a:r>
              <a:rPr lang="bg-BG" dirty="0"/>
              <a:t>Активно търсене на работа </a:t>
            </a:r>
            <a:r>
              <a:rPr lang="en-US" dirty="0"/>
              <a:t>online</a:t>
            </a:r>
            <a:r>
              <a:rPr lang="bg-BG" dirty="0"/>
              <a:t> / препоръка от приятел…</a:t>
            </a:r>
            <a:endParaRPr lang="en-US" dirty="0"/>
          </a:p>
          <a:p>
            <a:r>
              <a:rPr lang="bg-BG" dirty="0"/>
              <a:t>Първоначално интервю</a:t>
            </a:r>
          </a:p>
          <a:p>
            <a:r>
              <a:rPr lang="bg-BG" dirty="0"/>
              <a:t>Телефонно интервю</a:t>
            </a:r>
          </a:p>
          <a:p>
            <a:r>
              <a:rPr lang="bg-BG" dirty="0"/>
              <a:t>Решаване на задачи (за Програмисти )</a:t>
            </a:r>
          </a:p>
          <a:p>
            <a:r>
              <a:rPr lang="en-US" dirty="0"/>
              <a:t>GitHub repository</a:t>
            </a:r>
            <a:endParaRPr lang="bg-BG" dirty="0"/>
          </a:p>
          <a:p>
            <a:r>
              <a:rPr lang="bg-BG" dirty="0"/>
              <a:t>Първо, второ, трето</a:t>
            </a:r>
            <a:r>
              <a:rPr lang="en-US" dirty="0"/>
              <a:t>, </a:t>
            </a:r>
            <a:r>
              <a:rPr lang="bg-BG" dirty="0"/>
              <a:t>пето интервю</a:t>
            </a:r>
            <a:endParaRPr lang="en-US" dirty="0"/>
          </a:p>
          <a:p>
            <a:r>
              <a:rPr lang="bg-BG" dirty="0"/>
              <a:t>Кръгла маса</a:t>
            </a:r>
          </a:p>
          <a:p>
            <a:r>
              <a:rPr lang="en-US" dirty="0"/>
              <a:t>HR </a:t>
            </a:r>
            <a:r>
              <a:rPr lang="bg-BG" dirty="0"/>
              <a:t>+ Финално интервю за оферта</a:t>
            </a:r>
          </a:p>
        </p:txBody>
      </p:sp>
    </p:spTree>
    <p:extLst>
      <p:ext uri="{BB962C8B-B14F-4D97-AF65-F5344CB8AC3E}">
        <p14:creationId xmlns:p14="http://schemas.microsoft.com/office/powerpoint/2010/main" val="8206177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5C301-A11F-4DAC-93D2-CDB03C39AE68}"/>
              </a:ext>
            </a:extLst>
          </p:cNvPr>
          <p:cNvSpPr>
            <a:spLocks noGrp="1"/>
          </p:cNvSpPr>
          <p:nvPr>
            <p:ph type="title"/>
          </p:nvPr>
        </p:nvSpPr>
        <p:spPr/>
        <p:txBody>
          <a:bodyPr/>
          <a:lstStyle/>
          <a:p>
            <a:r>
              <a:rPr lang="en-US" dirty="0"/>
              <a:t>WE ARE THERE….</a:t>
            </a:r>
            <a:br>
              <a:rPr lang="en-US" dirty="0"/>
            </a:br>
            <a:endParaRPr lang="en-US" dirty="0"/>
          </a:p>
        </p:txBody>
      </p:sp>
      <p:pic>
        <p:nvPicPr>
          <p:cNvPr id="5" name="Content Placeholder 4">
            <a:extLst>
              <a:ext uri="{FF2B5EF4-FFF2-40B4-BE49-F238E27FC236}">
                <a16:creationId xmlns:a16="http://schemas.microsoft.com/office/drawing/2014/main" id="{29D2661B-0451-440A-9286-4AE09E7887F3}"/>
              </a:ext>
            </a:extLst>
          </p:cNvPr>
          <p:cNvPicPr>
            <a:picLocks noGrp="1" noChangeAspect="1"/>
          </p:cNvPicPr>
          <p:nvPr>
            <p:ph idx="1"/>
          </p:nvPr>
        </p:nvPicPr>
        <p:blipFill>
          <a:blip r:embed="rId2"/>
          <a:stretch>
            <a:fillRect/>
          </a:stretch>
        </p:blipFill>
        <p:spPr>
          <a:xfrm>
            <a:off x="0" y="0"/>
            <a:ext cx="5836920" cy="6809741"/>
          </a:xfrm>
        </p:spPr>
      </p:pic>
    </p:spTree>
    <p:extLst>
      <p:ext uri="{BB962C8B-B14F-4D97-AF65-F5344CB8AC3E}">
        <p14:creationId xmlns:p14="http://schemas.microsoft.com/office/powerpoint/2010/main" val="18671594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18DD4-5D91-4AC7-AF72-DACAA5F9E51C}"/>
              </a:ext>
            </a:extLst>
          </p:cNvPr>
          <p:cNvSpPr>
            <a:spLocks noGrp="1"/>
          </p:cNvSpPr>
          <p:nvPr>
            <p:ph type="title"/>
          </p:nvPr>
        </p:nvSpPr>
        <p:spPr/>
        <p:txBody>
          <a:bodyPr/>
          <a:lstStyle/>
          <a:p>
            <a:r>
              <a:rPr lang="bg-BG" dirty="0"/>
              <a:t>За интервю – Когато ви дават задача</a:t>
            </a:r>
          </a:p>
        </p:txBody>
      </p:sp>
      <p:sp>
        <p:nvSpPr>
          <p:cNvPr id="3" name="Content Placeholder 2">
            <a:extLst>
              <a:ext uri="{FF2B5EF4-FFF2-40B4-BE49-F238E27FC236}">
                <a16:creationId xmlns:a16="http://schemas.microsoft.com/office/drawing/2014/main" id="{259F2BC1-A5DF-418C-A7EF-0B487D4DFCE9}"/>
              </a:ext>
            </a:extLst>
          </p:cNvPr>
          <p:cNvSpPr>
            <a:spLocks noGrp="1"/>
          </p:cNvSpPr>
          <p:nvPr>
            <p:ph idx="1"/>
          </p:nvPr>
        </p:nvSpPr>
        <p:spPr/>
        <p:txBody>
          <a:bodyPr/>
          <a:lstStyle/>
          <a:p>
            <a:r>
              <a:rPr lang="bg-BG" dirty="0"/>
              <a:t>Не прибързвайте. </a:t>
            </a:r>
          </a:p>
          <a:p>
            <a:r>
              <a:rPr lang="bg-BG" dirty="0"/>
              <a:t>Водете си записки.</a:t>
            </a:r>
          </a:p>
          <a:p>
            <a:r>
              <a:rPr lang="bg-BG" dirty="0"/>
              <a:t>Повторете условието.</a:t>
            </a:r>
          </a:p>
          <a:p>
            <a:r>
              <a:rPr lang="bg-BG" dirty="0"/>
              <a:t>Задайте уточняващи въпроси.</a:t>
            </a:r>
          </a:p>
          <a:p>
            <a:r>
              <a:rPr lang="bg-BG" dirty="0"/>
              <a:t>Направете диаграма и дискутирайте.</a:t>
            </a:r>
          </a:p>
          <a:p>
            <a:r>
              <a:rPr lang="bg-BG" dirty="0"/>
              <a:t>След всяко разсъждение , спекулация, питайте дали е така . (Искайте обратна връзка).</a:t>
            </a:r>
          </a:p>
          <a:p>
            <a:r>
              <a:rPr lang="bg-BG" dirty="0"/>
              <a:t>Попитайте с колко време разполагате.</a:t>
            </a:r>
          </a:p>
          <a:p>
            <a:r>
              <a:rPr lang="bg-BG" dirty="0"/>
              <a:t>Задачата може да има хитър / чисто мисловен начин за решаване.</a:t>
            </a:r>
          </a:p>
          <a:p>
            <a:endParaRPr lang="bg-BG" dirty="0"/>
          </a:p>
        </p:txBody>
      </p:sp>
    </p:spTree>
    <p:extLst>
      <p:ext uri="{BB962C8B-B14F-4D97-AF65-F5344CB8AC3E}">
        <p14:creationId xmlns:p14="http://schemas.microsoft.com/office/powerpoint/2010/main" val="15322483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8EAB3-87F4-40C5-A249-9D4C22A80A9B}"/>
              </a:ext>
            </a:extLst>
          </p:cNvPr>
          <p:cNvSpPr>
            <a:spLocks noGrp="1"/>
          </p:cNvSpPr>
          <p:nvPr>
            <p:ph type="title"/>
          </p:nvPr>
        </p:nvSpPr>
        <p:spPr/>
        <p:txBody>
          <a:bodyPr/>
          <a:lstStyle/>
          <a:p>
            <a:r>
              <a:rPr lang="en-US" dirty="0" err="1"/>
              <a:t>Hackerank</a:t>
            </a:r>
            <a:endParaRPr lang="bg-BG" dirty="0"/>
          </a:p>
        </p:txBody>
      </p:sp>
      <p:sp>
        <p:nvSpPr>
          <p:cNvPr id="3" name="Content Placeholder 2">
            <a:extLst>
              <a:ext uri="{FF2B5EF4-FFF2-40B4-BE49-F238E27FC236}">
                <a16:creationId xmlns:a16="http://schemas.microsoft.com/office/drawing/2014/main" id="{DF8ADFEA-EC48-4DDC-A704-DA5DB354E718}"/>
              </a:ext>
            </a:extLst>
          </p:cNvPr>
          <p:cNvSpPr>
            <a:spLocks noGrp="1"/>
          </p:cNvSpPr>
          <p:nvPr>
            <p:ph idx="1"/>
          </p:nvPr>
        </p:nvSpPr>
        <p:spPr/>
        <p:txBody>
          <a:bodyPr/>
          <a:lstStyle/>
          <a:p>
            <a:r>
              <a:rPr lang="en-US" dirty="0">
                <a:hlinkClick r:id="rId2"/>
              </a:rPr>
              <a:t>https://www.hackerrank.com/</a:t>
            </a:r>
            <a:endParaRPr lang="en-US" dirty="0"/>
          </a:p>
          <a:p>
            <a:endParaRPr lang="en-US" dirty="0"/>
          </a:p>
          <a:p>
            <a:r>
              <a:rPr lang="en-US" u="sng" dirty="0">
                <a:hlinkClick r:id="rId3"/>
              </a:rPr>
              <a:t>SkillValue.com</a:t>
            </a:r>
          </a:p>
          <a:p>
            <a:pPr marL="0" indent="0">
              <a:buNone/>
            </a:pPr>
            <a:endParaRPr lang="en-US" dirty="0"/>
          </a:p>
          <a:p>
            <a:r>
              <a:rPr lang="bg-BG" dirty="0"/>
              <a:t>Решавайте , решавайте , решавайте.</a:t>
            </a:r>
          </a:p>
        </p:txBody>
      </p:sp>
    </p:spTree>
    <p:extLst>
      <p:ext uri="{BB962C8B-B14F-4D97-AF65-F5344CB8AC3E}">
        <p14:creationId xmlns:p14="http://schemas.microsoft.com/office/powerpoint/2010/main" val="214147153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8EAB3-87F4-40C5-A249-9D4C22A80A9B}"/>
              </a:ext>
            </a:extLst>
          </p:cNvPr>
          <p:cNvSpPr>
            <a:spLocks noGrp="1"/>
          </p:cNvSpPr>
          <p:nvPr>
            <p:ph type="title"/>
          </p:nvPr>
        </p:nvSpPr>
        <p:spPr/>
        <p:txBody>
          <a:bodyPr/>
          <a:lstStyle/>
          <a:p>
            <a:r>
              <a:rPr lang="en-US" dirty="0" err="1"/>
              <a:t>Hackerrank</a:t>
            </a:r>
            <a:endParaRPr lang="bg-BG" dirty="0"/>
          </a:p>
        </p:txBody>
      </p:sp>
      <p:sp>
        <p:nvSpPr>
          <p:cNvPr id="3" name="Content Placeholder 2">
            <a:extLst>
              <a:ext uri="{FF2B5EF4-FFF2-40B4-BE49-F238E27FC236}">
                <a16:creationId xmlns:a16="http://schemas.microsoft.com/office/drawing/2014/main" id="{DF8ADFEA-EC48-4DDC-A704-DA5DB354E718}"/>
              </a:ext>
            </a:extLst>
          </p:cNvPr>
          <p:cNvSpPr>
            <a:spLocks noGrp="1"/>
          </p:cNvSpPr>
          <p:nvPr>
            <p:ph idx="1"/>
          </p:nvPr>
        </p:nvSpPr>
        <p:spPr/>
        <p:txBody>
          <a:bodyPr/>
          <a:lstStyle/>
          <a:p>
            <a:r>
              <a:rPr lang="bg-BG" dirty="0"/>
              <a:t>За </a:t>
            </a:r>
            <a:r>
              <a:rPr lang="bg-BG" dirty="0" err="1"/>
              <a:t>пре-скрийн</a:t>
            </a:r>
            <a:r>
              <a:rPr lang="bg-BG" dirty="0"/>
              <a:t>.</a:t>
            </a:r>
          </a:p>
          <a:p>
            <a:r>
              <a:rPr lang="bg-BG" dirty="0"/>
              <a:t>Автоматични тестове</a:t>
            </a:r>
          </a:p>
          <a:p>
            <a:r>
              <a:rPr lang="bg-BG" dirty="0"/>
              <a:t>Код и коментари </a:t>
            </a:r>
          </a:p>
          <a:p>
            <a:r>
              <a:rPr lang="bg-BG" dirty="0" err="1"/>
              <a:t>Рипорт</a:t>
            </a:r>
            <a:r>
              <a:rPr lang="bg-BG" dirty="0"/>
              <a:t> с резултатите ви.</a:t>
            </a:r>
          </a:p>
          <a:p>
            <a:r>
              <a:rPr lang="bg-BG" dirty="0"/>
              <a:t>От час до два часа.</a:t>
            </a:r>
          </a:p>
          <a:p>
            <a:r>
              <a:rPr lang="bg-BG" dirty="0"/>
              <a:t>Онлайн, и малко по труден от </a:t>
            </a:r>
            <a:r>
              <a:rPr lang="en-GB" dirty="0"/>
              <a:t>IDE </a:t>
            </a:r>
            <a:r>
              <a:rPr lang="bg-BG" dirty="0"/>
              <a:t>за работа.</a:t>
            </a:r>
          </a:p>
          <a:p>
            <a:r>
              <a:rPr lang="bg-BG" dirty="0"/>
              <a:t>Определя до колко сте </a:t>
            </a:r>
            <a:r>
              <a:rPr lang="en-GB" dirty="0"/>
              <a:t>senior etc.</a:t>
            </a:r>
            <a:endParaRPr lang="bg-BG" dirty="0"/>
          </a:p>
          <a:p>
            <a:r>
              <a:rPr lang="bg-BG" dirty="0"/>
              <a:t>От него може да зависи каква позиция сте ви анкетират.</a:t>
            </a:r>
            <a:endParaRPr lang="en-GB" dirty="0"/>
          </a:p>
          <a:p>
            <a:r>
              <a:rPr lang="bg-BG" dirty="0"/>
              <a:t>Ползва се от големите компании.</a:t>
            </a:r>
          </a:p>
        </p:txBody>
      </p:sp>
    </p:spTree>
    <p:extLst>
      <p:ext uri="{BB962C8B-B14F-4D97-AF65-F5344CB8AC3E}">
        <p14:creationId xmlns:p14="http://schemas.microsoft.com/office/powerpoint/2010/main" val="30736066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F7352-E257-49FD-9000-D7A5546520A7}"/>
              </a:ext>
            </a:extLst>
          </p:cNvPr>
          <p:cNvSpPr>
            <a:spLocks noGrp="1"/>
          </p:cNvSpPr>
          <p:nvPr>
            <p:ph type="title"/>
          </p:nvPr>
        </p:nvSpPr>
        <p:spPr/>
        <p:txBody>
          <a:bodyPr/>
          <a:lstStyle/>
          <a:p>
            <a:r>
              <a:rPr lang="en-GB" dirty="0"/>
              <a:t>Common </a:t>
            </a:r>
            <a:r>
              <a:rPr lang="en-US" dirty="0"/>
              <a:t>Programming </a:t>
            </a:r>
            <a:r>
              <a:rPr lang="en-GB" dirty="0"/>
              <a:t> Interview questions</a:t>
            </a:r>
            <a:endParaRPr lang="bg-BG" dirty="0"/>
          </a:p>
        </p:txBody>
      </p:sp>
      <p:sp>
        <p:nvSpPr>
          <p:cNvPr id="3" name="Content Placeholder 2">
            <a:extLst>
              <a:ext uri="{FF2B5EF4-FFF2-40B4-BE49-F238E27FC236}">
                <a16:creationId xmlns:a16="http://schemas.microsoft.com/office/drawing/2014/main" id="{097A3CF4-F992-42F3-8F47-94D3DF9AE8C7}"/>
              </a:ext>
            </a:extLst>
          </p:cNvPr>
          <p:cNvSpPr>
            <a:spLocks noGrp="1"/>
          </p:cNvSpPr>
          <p:nvPr>
            <p:ph idx="1"/>
          </p:nvPr>
        </p:nvSpPr>
        <p:spPr/>
        <p:txBody>
          <a:bodyPr/>
          <a:lstStyle/>
          <a:p>
            <a:r>
              <a:rPr lang="en-US" dirty="0"/>
              <a:t>Use google and read about it.</a:t>
            </a:r>
          </a:p>
          <a:p>
            <a:r>
              <a:rPr lang="en-US" dirty="0"/>
              <a:t>Go to </a:t>
            </a:r>
            <a:r>
              <a:rPr lang="en-US" b="1" dirty="0"/>
              <a:t>Udemy.com </a:t>
            </a:r>
            <a:r>
              <a:rPr lang="en-US" dirty="0"/>
              <a:t>and take a training.</a:t>
            </a:r>
          </a:p>
          <a:p>
            <a:endParaRPr lang="en-US" dirty="0"/>
          </a:p>
          <a:p>
            <a:endParaRPr lang="bg-BG" dirty="0"/>
          </a:p>
        </p:txBody>
      </p:sp>
      <p:pic>
        <p:nvPicPr>
          <p:cNvPr id="5" name="Picture 4">
            <a:extLst>
              <a:ext uri="{FF2B5EF4-FFF2-40B4-BE49-F238E27FC236}">
                <a16:creationId xmlns:a16="http://schemas.microsoft.com/office/drawing/2014/main" id="{FDD82AA3-16F6-46B4-8AB5-4283415E4A07}"/>
              </a:ext>
            </a:extLst>
          </p:cNvPr>
          <p:cNvPicPr>
            <a:picLocks noChangeAspect="1"/>
          </p:cNvPicPr>
          <p:nvPr/>
        </p:nvPicPr>
        <p:blipFill>
          <a:blip r:embed="rId2"/>
          <a:stretch>
            <a:fillRect/>
          </a:stretch>
        </p:blipFill>
        <p:spPr>
          <a:xfrm>
            <a:off x="6793158" y="2057401"/>
            <a:ext cx="4575882" cy="4333380"/>
          </a:xfrm>
          <a:prstGeom prst="rect">
            <a:avLst/>
          </a:prstGeom>
        </p:spPr>
      </p:pic>
    </p:spTree>
    <p:extLst>
      <p:ext uri="{BB962C8B-B14F-4D97-AF65-F5344CB8AC3E}">
        <p14:creationId xmlns:p14="http://schemas.microsoft.com/office/powerpoint/2010/main" val="30641825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0D846-0A35-4582-AB0D-BD389F190129}"/>
              </a:ext>
            </a:extLst>
          </p:cNvPr>
          <p:cNvSpPr>
            <a:spLocks noGrp="1"/>
          </p:cNvSpPr>
          <p:nvPr>
            <p:ph type="title"/>
          </p:nvPr>
        </p:nvSpPr>
        <p:spPr/>
        <p:txBody>
          <a:bodyPr/>
          <a:lstStyle/>
          <a:p>
            <a:r>
              <a:rPr lang="en-US" dirty="0"/>
              <a:t>Interview Questions</a:t>
            </a:r>
          </a:p>
        </p:txBody>
      </p:sp>
      <p:sp>
        <p:nvSpPr>
          <p:cNvPr id="3" name="Content Placeholder 2">
            <a:extLst>
              <a:ext uri="{FF2B5EF4-FFF2-40B4-BE49-F238E27FC236}">
                <a16:creationId xmlns:a16="http://schemas.microsoft.com/office/drawing/2014/main" id="{2D015363-D06C-4AD4-AF29-94AEAFDB6CC4}"/>
              </a:ext>
            </a:extLst>
          </p:cNvPr>
          <p:cNvSpPr>
            <a:spLocks noGrp="1"/>
          </p:cNvSpPr>
          <p:nvPr>
            <p:ph idx="1"/>
          </p:nvPr>
        </p:nvSpPr>
        <p:spPr/>
        <p:txBody>
          <a:bodyPr/>
          <a:lstStyle/>
          <a:p>
            <a:pPr marL="0" indent="0">
              <a:buNone/>
            </a:pPr>
            <a:endParaRPr lang="en-US" dirty="0"/>
          </a:p>
        </p:txBody>
      </p:sp>
    </p:spTree>
    <p:extLst>
      <p:ext uri="{BB962C8B-B14F-4D97-AF65-F5344CB8AC3E}">
        <p14:creationId xmlns:p14="http://schemas.microsoft.com/office/powerpoint/2010/main" val="20800976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AA891-8D02-425B-BA8D-415F879C957A}"/>
              </a:ext>
            </a:extLst>
          </p:cNvPr>
          <p:cNvSpPr>
            <a:spLocks noGrp="1"/>
          </p:cNvSpPr>
          <p:nvPr>
            <p:ph type="title"/>
          </p:nvPr>
        </p:nvSpPr>
        <p:spPr/>
        <p:txBody>
          <a:bodyPr/>
          <a:lstStyle/>
          <a:p>
            <a:r>
              <a:rPr lang="en-GB" dirty="0"/>
              <a:t>Common Interview questions</a:t>
            </a:r>
            <a:endParaRPr lang="bg-BG" dirty="0"/>
          </a:p>
        </p:txBody>
      </p:sp>
      <p:sp>
        <p:nvSpPr>
          <p:cNvPr id="3" name="Content Placeholder 2">
            <a:extLst>
              <a:ext uri="{FF2B5EF4-FFF2-40B4-BE49-F238E27FC236}">
                <a16:creationId xmlns:a16="http://schemas.microsoft.com/office/drawing/2014/main" id="{09EF13A0-3E91-48FE-8802-697F01EA2086}"/>
              </a:ext>
            </a:extLst>
          </p:cNvPr>
          <p:cNvSpPr>
            <a:spLocks noGrp="1"/>
          </p:cNvSpPr>
          <p:nvPr>
            <p:ph idx="1"/>
          </p:nvPr>
        </p:nvSpPr>
        <p:spPr/>
        <p:txBody>
          <a:bodyPr>
            <a:normAutofit/>
          </a:bodyPr>
          <a:lstStyle/>
          <a:p>
            <a:r>
              <a:rPr lang="en-GB" dirty="0"/>
              <a:t>Tell me about yourself.</a:t>
            </a:r>
          </a:p>
          <a:p>
            <a:r>
              <a:rPr lang="en-GB" dirty="0"/>
              <a:t>What is your greatest strength?</a:t>
            </a:r>
          </a:p>
          <a:p>
            <a:r>
              <a:rPr lang="en-GB" dirty="0"/>
              <a:t>What is your greatest weakness?</a:t>
            </a:r>
          </a:p>
          <a:p>
            <a:r>
              <a:rPr lang="en-GB" dirty="0"/>
              <a:t>Tell me about something that's not on your resume.</a:t>
            </a:r>
          </a:p>
          <a:p>
            <a:r>
              <a:rPr lang="en-GB" dirty="0"/>
              <a:t>How will your greatest strength help you perform?</a:t>
            </a:r>
          </a:p>
          <a:p>
            <a:r>
              <a:rPr lang="en-GB" dirty="0"/>
              <a:t>How do you handle failure?</a:t>
            </a:r>
          </a:p>
          <a:p>
            <a:r>
              <a:rPr lang="en-GB" dirty="0"/>
              <a:t>How do you handle success?</a:t>
            </a:r>
          </a:p>
          <a:p>
            <a:r>
              <a:rPr lang="en-GB" dirty="0"/>
              <a:t>Do you consider yourself successful? Why?</a:t>
            </a:r>
          </a:p>
        </p:txBody>
      </p:sp>
    </p:spTree>
    <p:extLst>
      <p:ext uri="{BB962C8B-B14F-4D97-AF65-F5344CB8AC3E}">
        <p14:creationId xmlns:p14="http://schemas.microsoft.com/office/powerpoint/2010/main" val="2747863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D74C0-1543-45A3-9693-78CF464865DB}"/>
              </a:ext>
            </a:extLst>
          </p:cNvPr>
          <p:cNvSpPr>
            <a:spLocks noGrp="1"/>
          </p:cNvSpPr>
          <p:nvPr>
            <p:ph type="title"/>
          </p:nvPr>
        </p:nvSpPr>
        <p:spPr/>
        <p:txBody>
          <a:bodyPr/>
          <a:lstStyle/>
          <a:p>
            <a:r>
              <a:rPr lang="en-US" dirty="0"/>
              <a:t>Behavior Interview QUESTIONS</a:t>
            </a:r>
          </a:p>
        </p:txBody>
      </p:sp>
      <p:sp>
        <p:nvSpPr>
          <p:cNvPr id="3" name="Content Placeholder 2">
            <a:extLst>
              <a:ext uri="{FF2B5EF4-FFF2-40B4-BE49-F238E27FC236}">
                <a16:creationId xmlns:a16="http://schemas.microsoft.com/office/drawing/2014/main" id="{305CC20B-3832-4518-ACE2-BAA6749D5768}"/>
              </a:ext>
            </a:extLst>
          </p:cNvPr>
          <p:cNvSpPr>
            <a:spLocks noGrp="1"/>
          </p:cNvSpPr>
          <p:nvPr>
            <p:ph idx="1"/>
          </p:nvPr>
        </p:nvSpPr>
        <p:spPr/>
        <p:txBody>
          <a:bodyPr/>
          <a:lstStyle/>
          <a:p>
            <a:r>
              <a:rPr lang="bg-BG" dirty="0"/>
              <a:t>Искат предварителна подготовка и размисъл</a:t>
            </a:r>
          </a:p>
          <a:p>
            <a:r>
              <a:rPr lang="bg-BG" dirty="0"/>
              <a:t>Фокусират се върху личността</a:t>
            </a:r>
          </a:p>
          <a:p>
            <a:r>
              <a:rPr lang="bg-BG" dirty="0"/>
              <a:t>Може да нямат верен отговор</a:t>
            </a:r>
          </a:p>
          <a:p>
            <a:r>
              <a:rPr lang="bg-BG" dirty="0"/>
              <a:t>Трябва да отговорите честно но и учтиво.</a:t>
            </a:r>
          </a:p>
          <a:p>
            <a:r>
              <a:rPr lang="bg-BG" dirty="0"/>
              <a:t>Може да добавите личен опит, да разкажете история…</a:t>
            </a:r>
          </a:p>
          <a:p>
            <a:r>
              <a:rPr lang="bg-BG" dirty="0"/>
              <a:t>Най-често се задават от Мениджъра или на финално </a:t>
            </a:r>
            <a:r>
              <a:rPr lang="en-US" dirty="0"/>
              <a:t>HR </a:t>
            </a:r>
            <a:r>
              <a:rPr lang="bg-BG" dirty="0"/>
              <a:t>интервю….</a:t>
            </a:r>
            <a:endParaRPr lang="en-US" dirty="0"/>
          </a:p>
        </p:txBody>
      </p:sp>
    </p:spTree>
    <p:extLst>
      <p:ext uri="{BB962C8B-B14F-4D97-AF65-F5344CB8AC3E}">
        <p14:creationId xmlns:p14="http://schemas.microsoft.com/office/powerpoint/2010/main" val="42839796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AA891-8D02-425B-BA8D-415F879C957A}"/>
              </a:ext>
            </a:extLst>
          </p:cNvPr>
          <p:cNvSpPr>
            <a:spLocks noGrp="1"/>
          </p:cNvSpPr>
          <p:nvPr>
            <p:ph type="title"/>
          </p:nvPr>
        </p:nvSpPr>
        <p:spPr/>
        <p:txBody>
          <a:bodyPr/>
          <a:lstStyle/>
          <a:p>
            <a:r>
              <a:rPr lang="en-US" dirty="0"/>
              <a:t>BEHAVOUR</a:t>
            </a:r>
            <a:r>
              <a:rPr lang="en-GB" dirty="0"/>
              <a:t> Interview questions</a:t>
            </a:r>
            <a:endParaRPr lang="bg-BG" dirty="0"/>
          </a:p>
        </p:txBody>
      </p:sp>
      <p:sp>
        <p:nvSpPr>
          <p:cNvPr id="3" name="Content Placeholder 2">
            <a:extLst>
              <a:ext uri="{FF2B5EF4-FFF2-40B4-BE49-F238E27FC236}">
                <a16:creationId xmlns:a16="http://schemas.microsoft.com/office/drawing/2014/main" id="{09EF13A0-3E91-48FE-8802-697F01EA2086}"/>
              </a:ext>
            </a:extLst>
          </p:cNvPr>
          <p:cNvSpPr>
            <a:spLocks noGrp="1"/>
          </p:cNvSpPr>
          <p:nvPr>
            <p:ph idx="1"/>
          </p:nvPr>
        </p:nvSpPr>
        <p:spPr/>
        <p:txBody>
          <a:bodyPr>
            <a:normAutofit/>
          </a:bodyPr>
          <a:lstStyle/>
          <a:p>
            <a:endParaRPr lang="en-US" dirty="0"/>
          </a:p>
          <a:p>
            <a:r>
              <a:rPr lang="en-US" dirty="0"/>
              <a:t>What is the most constructive feedback you have received in your career?</a:t>
            </a:r>
          </a:p>
          <a:p>
            <a:r>
              <a:rPr lang="en-US" dirty="0"/>
              <a:t>Do you think you’ve peaked in your career? (</a:t>
            </a:r>
            <a:r>
              <a:rPr lang="en-US" dirty="0" err="1"/>
              <a:t>чустваш</a:t>
            </a:r>
            <a:r>
              <a:rPr lang="en-US" dirty="0"/>
              <a:t> </a:t>
            </a:r>
            <a:r>
              <a:rPr lang="en-US" dirty="0" err="1"/>
              <a:t>ли</a:t>
            </a:r>
            <a:r>
              <a:rPr lang="en-US" dirty="0"/>
              <a:t> </a:t>
            </a:r>
            <a:r>
              <a:rPr lang="en-US" dirty="0" err="1"/>
              <a:t>се</a:t>
            </a:r>
            <a:r>
              <a:rPr lang="en-US" dirty="0"/>
              <a:t> </a:t>
            </a:r>
            <a:r>
              <a:rPr lang="en-US" dirty="0" err="1"/>
              <a:t>на</a:t>
            </a:r>
            <a:r>
              <a:rPr lang="en-US" dirty="0"/>
              <a:t> </a:t>
            </a:r>
            <a:r>
              <a:rPr lang="en-US" dirty="0" err="1"/>
              <a:t>върха</a:t>
            </a:r>
            <a:r>
              <a:rPr lang="en-US" dirty="0"/>
              <a:t> </a:t>
            </a:r>
            <a:r>
              <a:rPr lang="en-US" dirty="0" err="1"/>
              <a:t>на</a:t>
            </a:r>
            <a:r>
              <a:rPr lang="en-US" dirty="0"/>
              <a:t> </a:t>
            </a:r>
            <a:r>
              <a:rPr lang="en-US" dirty="0" err="1"/>
              <a:t>кариерата</a:t>
            </a:r>
            <a:r>
              <a:rPr lang="en-US" dirty="0"/>
              <a:t> </a:t>
            </a:r>
            <a:r>
              <a:rPr lang="en-US" dirty="0" err="1"/>
              <a:t>си</a:t>
            </a:r>
            <a:r>
              <a:rPr lang="en-US" dirty="0"/>
              <a:t> ....)</a:t>
            </a:r>
          </a:p>
          <a:p>
            <a:r>
              <a:rPr lang="en-US" dirty="0"/>
              <a:t>Give an example of an occasion when you used logic to solve a problem.</a:t>
            </a:r>
          </a:p>
          <a:p>
            <a:r>
              <a:rPr lang="en-US" dirty="0"/>
              <a:t>Give an example of a goal you reached and tell me how you achieved it?</a:t>
            </a:r>
          </a:p>
          <a:p>
            <a:r>
              <a:rPr lang="en-US" dirty="0"/>
              <a:t>Tell me about how you worked effectively under pressure?</a:t>
            </a:r>
          </a:p>
          <a:p>
            <a:r>
              <a:rPr lang="en-US" dirty="0"/>
              <a:t>How do you handle a challenge?</a:t>
            </a:r>
            <a:endParaRPr lang="en-GB" dirty="0"/>
          </a:p>
        </p:txBody>
      </p:sp>
    </p:spTree>
    <p:extLst>
      <p:ext uri="{BB962C8B-B14F-4D97-AF65-F5344CB8AC3E}">
        <p14:creationId xmlns:p14="http://schemas.microsoft.com/office/powerpoint/2010/main" val="1031053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2D55E-FF2A-4E4E-AC3D-28FB15419DB6}"/>
              </a:ext>
            </a:extLst>
          </p:cNvPr>
          <p:cNvSpPr>
            <a:spLocks noGrp="1"/>
          </p:cNvSpPr>
          <p:nvPr>
            <p:ph type="title"/>
          </p:nvPr>
        </p:nvSpPr>
        <p:spPr/>
        <p:txBody>
          <a:bodyPr/>
          <a:lstStyle/>
          <a:p>
            <a:r>
              <a:rPr lang="en-GB" dirty="0"/>
              <a:t>Question about your previous jobs</a:t>
            </a:r>
            <a:endParaRPr lang="bg-BG" dirty="0"/>
          </a:p>
        </p:txBody>
      </p:sp>
      <p:sp>
        <p:nvSpPr>
          <p:cNvPr id="3" name="Content Placeholder 2">
            <a:extLst>
              <a:ext uri="{FF2B5EF4-FFF2-40B4-BE49-F238E27FC236}">
                <a16:creationId xmlns:a16="http://schemas.microsoft.com/office/drawing/2014/main" id="{6599D7F1-C83B-4D2A-BD41-AE8547E083EA}"/>
              </a:ext>
            </a:extLst>
          </p:cNvPr>
          <p:cNvSpPr>
            <a:spLocks noGrp="1"/>
          </p:cNvSpPr>
          <p:nvPr>
            <p:ph idx="1"/>
          </p:nvPr>
        </p:nvSpPr>
        <p:spPr/>
        <p:txBody>
          <a:bodyPr>
            <a:normAutofit/>
          </a:bodyPr>
          <a:lstStyle/>
          <a:p>
            <a:r>
              <a:rPr lang="en-GB" dirty="0"/>
              <a:t>Questions About Leaving Your Job</a:t>
            </a:r>
          </a:p>
          <a:p>
            <a:r>
              <a:rPr lang="en-GB" dirty="0"/>
              <a:t>Employers almost always ask about why you left, or are leaving, your job. Be prepared with an explanation for why you're moving on. Do make sure the reasons you give match what past </a:t>
            </a:r>
            <a:r>
              <a:rPr lang="en-GB" dirty="0">
                <a:hlinkClick r:id="rId2"/>
              </a:rPr>
              <a:t>employers will say about you</a:t>
            </a:r>
            <a:r>
              <a:rPr lang="en-GB" dirty="0"/>
              <a:t> if they are contacted for a reference.</a:t>
            </a:r>
          </a:p>
          <a:p>
            <a:r>
              <a:rPr lang="en-GB" dirty="0">
                <a:hlinkClick r:id="rId3"/>
              </a:rPr>
              <a:t>Why are you leaving your job?</a:t>
            </a:r>
            <a:endParaRPr lang="en-GB" dirty="0"/>
          </a:p>
          <a:p>
            <a:r>
              <a:rPr lang="en-GB" dirty="0">
                <a:hlinkClick r:id="rId4"/>
              </a:rPr>
              <a:t>Why do you want to change jobs?</a:t>
            </a:r>
            <a:endParaRPr lang="en-GB" dirty="0"/>
          </a:p>
          <a:p>
            <a:r>
              <a:rPr lang="en-GB" dirty="0">
                <a:hlinkClick r:id="rId5"/>
              </a:rPr>
              <a:t>Why were you fired?</a:t>
            </a:r>
            <a:endParaRPr lang="en-GB" dirty="0"/>
          </a:p>
        </p:txBody>
      </p:sp>
    </p:spTree>
    <p:extLst>
      <p:ext uri="{BB962C8B-B14F-4D97-AF65-F5344CB8AC3E}">
        <p14:creationId xmlns:p14="http://schemas.microsoft.com/office/powerpoint/2010/main" val="3327535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2A785-05CD-4762-8004-5DEB8F54E4CE}"/>
              </a:ext>
            </a:extLst>
          </p:cNvPr>
          <p:cNvSpPr>
            <a:spLocks noGrp="1"/>
          </p:cNvSpPr>
          <p:nvPr>
            <p:ph type="title"/>
          </p:nvPr>
        </p:nvSpPr>
        <p:spPr/>
        <p:txBody>
          <a:bodyPr/>
          <a:lstStyle/>
          <a:p>
            <a:r>
              <a:rPr lang="en-US" dirty="0" err="1"/>
              <a:t>Kak</a:t>
            </a:r>
            <a:r>
              <a:rPr lang="en-US" dirty="0"/>
              <a:t> </a:t>
            </a:r>
            <a:r>
              <a:rPr lang="bg-BG" dirty="0"/>
              <a:t>Д</a:t>
            </a:r>
            <a:r>
              <a:rPr lang="en-US" dirty="0"/>
              <a:t>a </a:t>
            </a:r>
            <a:r>
              <a:rPr lang="bg-BG" dirty="0"/>
              <a:t>Търсим работа успешно?</a:t>
            </a:r>
          </a:p>
        </p:txBody>
      </p:sp>
      <p:sp>
        <p:nvSpPr>
          <p:cNvPr id="3" name="Content Placeholder 2">
            <a:extLst>
              <a:ext uri="{FF2B5EF4-FFF2-40B4-BE49-F238E27FC236}">
                <a16:creationId xmlns:a16="http://schemas.microsoft.com/office/drawing/2014/main" id="{FA1B6567-EA0E-4169-A484-FA5322089452}"/>
              </a:ext>
            </a:extLst>
          </p:cNvPr>
          <p:cNvSpPr>
            <a:spLocks noGrp="1"/>
          </p:cNvSpPr>
          <p:nvPr>
            <p:ph idx="1"/>
          </p:nvPr>
        </p:nvSpPr>
        <p:spPr/>
        <p:txBody>
          <a:bodyPr/>
          <a:lstStyle/>
          <a:p>
            <a:r>
              <a:rPr lang="en-US" dirty="0"/>
              <a:t>Linked In</a:t>
            </a:r>
          </a:p>
          <a:p>
            <a:r>
              <a:rPr lang="en-US" dirty="0"/>
              <a:t>Refer</a:t>
            </a:r>
            <a:r>
              <a:rPr lang="en-GB" dirty="0"/>
              <a:t>r</a:t>
            </a:r>
            <a:r>
              <a:rPr lang="en-US" dirty="0"/>
              <a:t>al </a:t>
            </a:r>
          </a:p>
          <a:p>
            <a:r>
              <a:rPr lang="en-US" dirty="0"/>
              <a:t>Jobs.bg, Hireheroes.bg</a:t>
            </a:r>
          </a:p>
          <a:p>
            <a:r>
              <a:rPr lang="en-US" dirty="0"/>
              <a:t>Remote.com</a:t>
            </a:r>
          </a:p>
          <a:p>
            <a:r>
              <a:rPr lang="en-US" dirty="0"/>
              <a:t>StackOverflow.com</a:t>
            </a:r>
          </a:p>
          <a:p>
            <a:r>
              <a:rPr lang="en-US" dirty="0"/>
              <a:t>ExpertExchange.com</a:t>
            </a:r>
          </a:p>
          <a:p>
            <a:r>
              <a:rPr lang="bg-BG" dirty="0"/>
              <a:t>Питайте </a:t>
            </a:r>
            <a:r>
              <a:rPr lang="en-US" dirty="0"/>
              <a:t>twitter / Facebook</a:t>
            </a:r>
            <a:endParaRPr lang="bg-BG" dirty="0"/>
          </a:p>
        </p:txBody>
      </p:sp>
    </p:spTree>
    <p:extLst>
      <p:ext uri="{BB962C8B-B14F-4D97-AF65-F5344CB8AC3E}">
        <p14:creationId xmlns:p14="http://schemas.microsoft.com/office/powerpoint/2010/main" val="17403284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87285-859D-47C4-BEE3-BA1E6AE9D476}"/>
              </a:ext>
            </a:extLst>
          </p:cNvPr>
          <p:cNvSpPr>
            <a:spLocks noGrp="1"/>
          </p:cNvSpPr>
          <p:nvPr>
            <p:ph type="title"/>
          </p:nvPr>
        </p:nvSpPr>
        <p:spPr/>
        <p:txBody>
          <a:bodyPr/>
          <a:lstStyle/>
          <a:p>
            <a:r>
              <a:rPr lang="en-US" dirty="0"/>
              <a:t>Job Performance</a:t>
            </a:r>
            <a:br>
              <a:rPr lang="en-US" dirty="0"/>
            </a:br>
            <a:endParaRPr lang="bg-BG" dirty="0"/>
          </a:p>
        </p:txBody>
      </p:sp>
      <p:sp>
        <p:nvSpPr>
          <p:cNvPr id="3" name="Content Placeholder 2">
            <a:extLst>
              <a:ext uri="{FF2B5EF4-FFF2-40B4-BE49-F238E27FC236}">
                <a16:creationId xmlns:a16="http://schemas.microsoft.com/office/drawing/2014/main" id="{E9F741AC-4E57-4C6B-A15D-879C23E71E88}"/>
              </a:ext>
            </a:extLst>
          </p:cNvPr>
          <p:cNvSpPr>
            <a:spLocks noGrp="1"/>
          </p:cNvSpPr>
          <p:nvPr>
            <p:ph idx="1"/>
          </p:nvPr>
        </p:nvSpPr>
        <p:spPr/>
        <p:txBody>
          <a:bodyPr>
            <a:normAutofit/>
          </a:bodyPr>
          <a:lstStyle/>
          <a:p>
            <a:r>
              <a:rPr lang="en-GB" dirty="0">
                <a:hlinkClick r:id="rId2"/>
              </a:rPr>
              <a:t>What do people most often criticize about you?</a:t>
            </a:r>
            <a:endParaRPr lang="en-GB" dirty="0"/>
          </a:p>
          <a:p>
            <a:r>
              <a:rPr lang="en-GB" dirty="0">
                <a:hlinkClick r:id="rId3"/>
              </a:rPr>
              <a:t>What is the biggest criticism you received from your boss?</a:t>
            </a:r>
            <a:endParaRPr lang="en-GB" dirty="0"/>
          </a:p>
          <a:p>
            <a:r>
              <a:rPr lang="en-GB" dirty="0">
                <a:hlinkClick r:id="rId4"/>
              </a:rPr>
              <a:t>What is the worst thing that you have ever gotten away with?</a:t>
            </a:r>
            <a:endParaRPr lang="en-GB" dirty="0"/>
          </a:p>
          <a:p>
            <a:r>
              <a:rPr lang="en-GB" dirty="0">
                <a:hlinkClick r:id="rId5"/>
              </a:rPr>
              <a:t>What makes you angry?</a:t>
            </a:r>
            <a:endParaRPr lang="en-GB" dirty="0"/>
          </a:p>
          <a:p>
            <a:r>
              <a:rPr lang="en-GB" dirty="0">
                <a:hlinkClick r:id="rId6"/>
              </a:rPr>
              <a:t>What problems have you encountered at work?</a:t>
            </a:r>
            <a:endParaRPr lang="en-GB" dirty="0"/>
          </a:p>
          <a:p>
            <a:r>
              <a:rPr lang="en-GB" dirty="0">
                <a:hlinkClick r:id="rId7"/>
              </a:rPr>
              <a:t>What strategies would you use to motivate your team?</a:t>
            </a:r>
            <a:endParaRPr lang="en-GB" dirty="0"/>
          </a:p>
          <a:p>
            <a:r>
              <a:rPr lang="en-GB" dirty="0">
                <a:hlinkClick r:id="rId8"/>
              </a:rPr>
              <a:t>What would you be looking for in an applicant?</a:t>
            </a:r>
            <a:endParaRPr lang="en-GB" dirty="0"/>
          </a:p>
          <a:p>
            <a:r>
              <a:rPr lang="en-GB" dirty="0">
                <a:hlinkClick r:id="rId9"/>
              </a:rPr>
              <a:t>When was the last time you were angry? What happened?</a:t>
            </a:r>
            <a:endParaRPr lang="en-GB" dirty="0"/>
          </a:p>
        </p:txBody>
      </p:sp>
    </p:spTree>
    <p:extLst>
      <p:ext uri="{BB962C8B-B14F-4D97-AF65-F5344CB8AC3E}">
        <p14:creationId xmlns:p14="http://schemas.microsoft.com/office/powerpoint/2010/main" val="14751604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87285-859D-47C4-BEE3-BA1E6AE9D476}"/>
              </a:ext>
            </a:extLst>
          </p:cNvPr>
          <p:cNvSpPr>
            <a:spLocks noGrp="1"/>
          </p:cNvSpPr>
          <p:nvPr>
            <p:ph type="title"/>
          </p:nvPr>
        </p:nvSpPr>
        <p:spPr/>
        <p:txBody>
          <a:bodyPr/>
          <a:lstStyle/>
          <a:p>
            <a:r>
              <a:rPr lang="en-US" dirty="0"/>
              <a:t>Job Performance</a:t>
            </a:r>
            <a:br>
              <a:rPr lang="en-US" dirty="0"/>
            </a:br>
            <a:endParaRPr lang="bg-BG" dirty="0"/>
          </a:p>
        </p:txBody>
      </p:sp>
      <p:sp>
        <p:nvSpPr>
          <p:cNvPr id="3" name="Content Placeholder 2">
            <a:extLst>
              <a:ext uri="{FF2B5EF4-FFF2-40B4-BE49-F238E27FC236}">
                <a16:creationId xmlns:a16="http://schemas.microsoft.com/office/drawing/2014/main" id="{E9F741AC-4E57-4C6B-A15D-879C23E71E88}"/>
              </a:ext>
            </a:extLst>
          </p:cNvPr>
          <p:cNvSpPr>
            <a:spLocks noGrp="1"/>
          </p:cNvSpPr>
          <p:nvPr>
            <p:ph idx="1"/>
          </p:nvPr>
        </p:nvSpPr>
        <p:spPr/>
        <p:txBody>
          <a:bodyPr>
            <a:normAutofit/>
          </a:bodyPr>
          <a:lstStyle/>
          <a:p>
            <a:r>
              <a:rPr lang="en-GB">
                <a:hlinkClick r:id="rId2"/>
              </a:rPr>
              <a:t>Why </a:t>
            </a:r>
            <a:r>
              <a:rPr lang="en-GB" dirty="0">
                <a:hlinkClick r:id="rId2"/>
              </a:rPr>
              <a:t>weren't you promoted at your last job?</a:t>
            </a:r>
            <a:endParaRPr lang="en-GB" dirty="0"/>
          </a:p>
          <a:p>
            <a:r>
              <a:rPr lang="en-GB" dirty="0">
                <a:hlinkClick r:id="rId3"/>
              </a:rPr>
              <a:t>Tell me about something you would have done differently at work.</a:t>
            </a:r>
            <a:endParaRPr lang="en-GB" dirty="0"/>
          </a:p>
          <a:p>
            <a:r>
              <a:rPr lang="en-GB" dirty="0">
                <a:hlinkClick r:id="rId4"/>
              </a:rPr>
              <a:t>If the people who know you were asked why you should be hired, what would they say?</a:t>
            </a:r>
            <a:endParaRPr lang="en-GB" dirty="0"/>
          </a:p>
          <a:p>
            <a:r>
              <a:rPr lang="en-GB" dirty="0">
                <a:hlinkClick r:id="rId5"/>
              </a:rPr>
              <a:t>What type of work environment do you prefer?</a:t>
            </a:r>
            <a:endParaRPr lang="en-GB" dirty="0"/>
          </a:p>
          <a:p>
            <a:r>
              <a:rPr lang="en-GB" dirty="0">
                <a:hlinkClick r:id="rId6"/>
              </a:rPr>
              <a:t>How do you evaluate success?</a:t>
            </a:r>
            <a:endParaRPr lang="en-GB" dirty="0"/>
          </a:p>
          <a:p>
            <a:r>
              <a:rPr lang="en-GB" dirty="0">
                <a:hlinkClick r:id="rId7"/>
              </a:rPr>
              <a:t>Describe a difficult work situation or project and how you overcame it.</a:t>
            </a:r>
            <a:endParaRPr lang="en-GB" dirty="0"/>
          </a:p>
          <a:p>
            <a:r>
              <a:rPr lang="en-GB">
                <a:hlinkClick r:id="rId8"/>
              </a:rPr>
              <a:t>Describe a time when your workload was heavy and how you handled it.</a:t>
            </a:r>
            <a:endParaRPr lang="en-GB"/>
          </a:p>
          <a:p>
            <a:endParaRPr lang="bg-BG"/>
          </a:p>
        </p:txBody>
      </p:sp>
    </p:spTree>
    <p:extLst>
      <p:ext uri="{BB962C8B-B14F-4D97-AF65-F5344CB8AC3E}">
        <p14:creationId xmlns:p14="http://schemas.microsoft.com/office/powerpoint/2010/main" val="147516040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E4F9A-6907-4E62-BD41-743199D2FD27}"/>
              </a:ext>
            </a:extLst>
          </p:cNvPr>
          <p:cNvSpPr>
            <a:spLocks noGrp="1"/>
          </p:cNvSpPr>
          <p:nvPr>
            <p:ph type="title"/>
          </p:nvPr>
        </p:nvSpPr>
        <p:spPr/>
        <p:txBody>
          <a:bodyPr/>
          <a:lstStyle/>
          <a:p>
            <a:r>
              <a:rPr lang="en-GB" dirty="0"/>
              <a:t>PM interview </a:t>
            </a:r>
            <a:r>
              <a:rPr lang="en-GB" dirty="0" err="1"/>
              <a:t>interview</a:t>
            </a:r>
            <a:r>
              <a:rPr lang="bg-BG" dirty="0"/>
              <a:t> </a:t>
            </a:r>
            <a:r>
              <a:rPr lang="en-GB" dirty="0"/>
              <a:t> questions </a:t>
            </a:r>
            <a:endParaRPr lang="bg-BG" dirty="0"/>
          </a:p>
        </p:txBody>
      </p:sp>
      <p:sp>
        <p:nvSpPr>
          <p:cNvPr id="3" name="Content Placeholder 2">
            <a:extLst>
              <a:ext uri="{FF2B5EF4-FFF2-40B4-BE49-F238E27FC236}">
                <a16:creationId xmlns:a16="http://schemas.microsoft.com/office/drawing/2014/main" id="{12A5C840-138C-4B1A-89AF-DABAEC6459FB}"/>
              </a:ext>
            </a:extLst>
          </p:cNvPr>
          <p:cNvSpPr>
            <a:spLocks noGrp="1"/>
          </p:cNvSpPr>
          <p:nvPr>
            <p:ph idx="1"/>
          </p:nvPr>
        </p:nvSpPr>
        <p:spPr/>
        <p:txBody>
          <a:bodyPr/>
          <a:lstStyle/>
          <a:p>
            <a:r>
              <a:rPr lang="bg-BG" dirty="0"/>
              <a:t>Как постигате резултати ?</a:t>
            </a:r>
          </a:p>
          <a:p>
            <a:r>
              <a:rPr lang="bg-BG" dirty="0"/>
              <a:t>Какъв е вашия ръководен стил ?</a:t>
            </a:r>
          </a:p>
          <a:p>
            <a:r>
              <a:rPr lang="bg-BG" dirty="0"/>
              <a:t>Как работите с хора ?</a:t>
            </a:r>
            <a:endParaRPr lang="en-US" dirty="0"/>
          </a:p>
          <a:p>
            <a:r>
              <a:rPr lang="en-US" dirty="0" err="1"/>
              <a:t>Kak</a:t>
            </a:r>
            <a:r>
              <a:rPr lang="bg-BG" dirty="0"/>
              <a:t> решавате конфликти</a:t>
            </a:r>
            <a:r>
              <a:rPr lang="en-US" dirty="0"/>
              <a:t>?</a:t>
            </a:r>
            <a:endParaRPr lang="bg-BG" dirty="0"/>
          </a:p>
          <a:p>
            <a:r>
              <a:rPr lang="bg-BG" dirty="0"/>
              <a:t>Как мотивирате вашия екип</a:t>
            </a:r>
            <a:r>
              <a:rPr lang="en-US" dirty="0"/>
              <a:t>?</a:t>
            </a:r>
            <a:endParaRPr lang="bg-BG" dirty="0"/>
          </a:p>
          <a:p>
            <a:r>
              <a:rPr lang="en-US" dirty="0"/>
              <a:t>General Problem Solving, </a:t>
            </a:r>
            <a:r>
              <a:rPr lang="bg-BG" dirty="0"/>
              <a:t>аналитични умения и ефективна комуникация…</a:t>
            </a:r>
            <a:endParaRPr lang="en-US" dirty="0"/>
          </a:p>
          <a:p>
            <a:pPr marL="0" indent="0">
              <a:buNone/>
            </a:pPr>
            <a:endParaRPr lang="bg-BG" dirty="0"/>
          </a:p>
        </p:txBody>
      </p:sp>
      <p:sp>
        <p:nvSpPr>
          <p:cNvPr id="4" name="Rectangle 3">
            <a:extLst>
              <a:ext uri="{FF2B5EF4-FFF2-40B4-BE49-F238E27FC236}">
                <a16:creationId xmlns:a16="http://schemas.microsoft.com/office/drawing/2014/main" id="{B0DCD441-12A2-4959-9C98-771F8E864EF0}"/>
              </a:ext>
            </a:extLst>
          </p:cNvPr>
          <p:cNvSpPr/>
          <p:nvPr/>
        </p:nvSpPr>
        <p:spPr>
          <a:xfrm>
            <a:off x="3072356" y="6488668"/>
            <a:ext cx="5625258" cy="369332"/>
          </a:xfrm>
          <a:prstGeom prst="rect">
            <a:avLst/>
          </a:prstGeom>
        </p:spPr>
        <p:txBody>
          <a:bodyPr wrap="none">
            <a:spAutoFit/>
          </a:bodyPr>
          <a:lstStyle/>
          <a:p>
            <a:r>
              <a:rPr lang="ru-RU" dirty="0"/>
              <a:t>Как </a:t>
            </a:r>
            <a:r>
              <a:rPr lang="ru-RU" dirty="0" err="1"/>
              <a:t>дасе</a:t>
            </a:r>
            <a:r>
              <a:rPr lang="ru-RU" dirty="0"/>
              <a:t> представим успешно на IT </a:t>
            </a:r>
            <a:r>
              <a:rPr lang="ru-RU" dirty="0" err="1"/>
              <a:t>интервю</a:t>
            </a:r>
            <a:r>
              <a:rPr lang="ru-RU" dirty="0"/>
              <a:t>.</a:t>
            </a:r>
            <a:endParaRPr lang="bg-BG" dirty="0"/>
          </a:p>
        </p:txBody>
      </p:sp>
    </p:spTree>
    <p:extLst>
      <p:ext uri="{BB962C8B-B14F-4D97-AF65-F5344CB8AC3E}">
        <p14:creationId xmlns:p14="http://schemas.microsoft.com/office/powerpoint/2010/main" val="27342172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75BE5-03DD-4E2F-82EC-CB9C2334E7CA}"/>
              </a:ext>
            </a:extLst>
          </p:cNvPr>
          <p:cNvSpPr>
            <a:spLocks noGrp="1"/>
          </p:cNvSpPr>
          <p:nvPr>
            <p:ph type="title"/>
          </p:nvPr>
        </p:nvSpPr>
        <p:spPr/>
        <p:txBody>
          <a:bodyPr/>
          <a:lstStyle/>
          <a:p>
            <a:r>
              <a:rPr lang="en-GB" dirty="0"/>
              <a:t>Why You Should Be Hired</a:t>
            </a:r>
            <a:endParaRPr lang="bg-BG" dirty="0"/>
          </a:p>
        </p:txBody>
      </p:sp>
      <p:sp>
        <p:nvSpPr>
          <p:cNvPr id="3" name="Content Placeholder 2">
            <a:extLst>
              <a:ext uri="{FF2B5EF4-FFF2-40B4-BE49-F238E27FC236}">
                <a16:creationId xmlns:a16="http://schemas.microsoft.com/office/drawing/2014/main" id="{7BD76384-71F3-41D0-9244-B7E23935E109}"/>
              </a:ext>
            </a:extLst>
          </p:cNvPr>
          <p:cNvSpPr>
            <a:spLocks noGrp="1"/>
          </p:cNvSpPr>
          <p:nvPr>
            <p:ph idx="1"/>
          </p:nvPr>
        </p:nvSpPr>
        <p:spPr/>
        <p:txBody>
          <a:bodyPr/>
          <a:lstStyle/>
          <a:p>
            <a:r>
              <a:rPr lang="en-GB" dirty="0"/>
              <a:t>Why should we hire you?</a:t>
            </a:r>
          </a:p>
          <a:p>
            <a:r>
              <a:rPr lang="en-GB" dirty="0"/>
              <a:t>Why shouldn't we hire you?</a:t>
            </a:r>
          </a:p>
          <a:p>
            <a:r>
              <a:rPr lang="en-GB" dirty="0"/>
              <a:t>Why should we hire you instead of the other applicants for the job?</a:t>
            </a:r>
          </a:p>
          <a:p>
            <a:r>
              <a:rPr lang="en-GB" dirty="0"/>
              <a:t>Why are you the best person for the job?</a:t>
            </a:r>
          </a:p>
          <a:p>
            <a:r>
              <a:rPr lang="en-GB" dirty="0"/>
              <a:t>What can you contribute to this company?</a:t>
            </a:r>
            <a:endParaRPr lang="bg-BG" dirty="0"/>
          </a:p>
        </p:txBody>
      </p:sp>
    </p:spTree>
    <p:extLst>
      <p:ext uri="{BB962C8B-B14F-4D97-AF65-F5344CB8AC3E}">
        <p14:creationId xmlns:p14="http://schemas.microsoft.com/office/powerpoint/2010/main" val="13528007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E41B1-0F01-4B91-96D4-5752086CC72B}"/>
              </a:ext>
            </a:extLst>
          </p:cNvPr>
          <p:cNvSpPr>
            <a:spLocks noGrp="1"/>
          </p:cNvSpPr>
          <p:nvPr>
            <p:ph type="title"/>
          </p:nvPr>
        </p:nvSpPr>
        <p:spPr/>
        <p:txBody>
          <a:bodyPr>
            <a:normAutofit fontScale="90000"/>
          </a:bodyPr>
          <a:lstStyle/>
          <a:p>
            <a:r>
              <a:rPr lang="en-GB" dirty="0"/>
              <a:t>About the New Job and the Company</a:t>
            </a:r>
            <a:br>
              <a:rPr lang="en-GB" dirty="0"/>
            </a:br>
            <a:endParaRPr lang="bg-BG" dirty="0"/>
          </a:p>
        </p:txBody>
      </p:sp>
      <p:sp>
        <p:nvSpPr>
          <p:cNvPr id="3" name="Content Placeholder 2">
            <a:extLst>
              <a:ext uri="{FF2B5EF4-FFF2-40B4-BE49-F238E27FC236}">
                <a16:creationId xmlns:a16="http://schemas.microsoft.com/office/drawing/2014/main" id="{F0DAE422-3908-4390-8E8C-B89C787385C1}"/>
              </a:ext>
            </a:extLst>
          </p:cNvPr>
          <p:cNvSpPr>
            <a:spLocks noGrp="1"/>
          </p:cNvSpPr>
          <p:nvPr>
            <p:ph idx="1"/>
          </p:nvPr>
        </p:nvSpPr>
        <p:spPr/>
        <p:txBody>
          <a:bodyPr>
            <a:normAutofit/>
          </a:bodyPr>
          <a:lstStyle/>
          <a:p>
            <a:r>
              <a:rPr lang="en-GB" dirty="0">
                <a:hlinkClick r:id="rId2"/>
              </a:rPr>
              <a:t>How is our company better than your current employer?</a:t>
            </a:r>
            <a:endParaRPr lang="en-GB" dirty="0"/>
          </a:p>
          <a:p>
            <a:r>
              <a:rPr lang="en-GB" dirty="0">
                <a:hlinkClick r:id="rId3"/>
              </a:rPr>
              <a:t>What interests you about this job?</a:t>
            </a:r>
            <a:endParaRPr lang="en-GB" dirty="0"/>
          </a:p>
          <a:p>
            <a:r>
              <a:rPr lang="en-GB" dirty="0">
                <a:hlinkClick r:id="rId4"/>
              </a:rPr>
              <a:t>What do you know about this company?</a:t>
            </a:r>
            <a:endParaRPr lang="en-GB" dirty="0"/>
          </a:p>
          <a:p>
            <a:r>
              <a:rPr lang="en-GB" dirty="0">
                <a:hlinkClick r:id="rId5"/>
              </a:rPr>
              <a:t>Why do you want this job?</a:t>
            </a:r>
            <a:endParaRPr lang="en-GB" dirty="0"/>
          </a:p>
          <a:p>
            <a:r>
              <a:rPr lang="en-GB" dirty="0">
                <a:hlinkClick r:id="rId6"/>
              </a:rPr>
              <a:t>Why do you want to work here?</a:t>
            </a:r>
            <a:endParaRPr lang="en-GB" dirty="0"/>
          </a:p>
          <a:p>
            <a:r>
              <a:rPr lang="en-GB" dirty="0">
                <a:hlinkClick r:id="rId7"/>
              </a:rPr>
              <a:t>What challenges are you looking for in a position?</a:t>
            </a:r>
            <a:endParaRPr lang="en-GB" dirty="0"/>
          </a:p>
          <a:p>
            <a:r>
              <a:rPr lang="en-GB" dirty="0">
                <a:hlinkClick r:id="rId8"/>
              </a:rPr>
              <a:t>What do you see yourself doing within the first 30 days on the job?</a:t>
            </a:r>
            <a:endParaRPr lang="en-GB" dirty="0"/>
          </a:p>
        </p:txBody>
      </p:sp>
    </p:spTree>
    <p:extLst>
      <p:ext uri="{BB962C8B-B14F-4D97-AF65-F5344CB8AC3E}">
        <p14:creationId xmlns:p14="http://schemas.microsoft.com/office/powerpoint/2010/main" val="21769930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B62BD-196D-48DF-B55A-75DCBE8721A1}"/>
              </a:ext>
            </a:extLst>
          </p:cNvPr>
          <p:cNvSpPr>
            <a:spLocks noGrp="1"/>
          </p:cNvSpPr>
          <p:nvPr>
            <p:ph type="title"/>
          </p:nvPr>
        </p:nvSpPr>
        <p:spPr/>
        <p:txBody>
          <a:bodyPr/>
          <a:lstStyle/>
          <a:p>
            <a:r>
              <a:rPr lang="en-GB" dirty="0"/>
              <a:t>About the Future</a:t>
            </a:r>
            <a:endParaRPr lang="bg-BG" dirty="0"/>
          </a:p>
        </p:txBody>
      </p:sp>
      <p:sp>
        <p:nvSpPr>
          <p:cNvPr id="3" name="Content Placeholder 2">
            <a:extLst>
              <a:ext uri="{FF2B5EF4-FFF2-40B4-BE49-F238E27FC236}">
                <a16:creationId xmlns:a16="http://schemas.microsoft.com/office/drawing/2014/main" id="{E29A5ED0-419B-4D34-ABBA-C3B060626FBB}"/>
              </a:ext>
            </a:extLst>
          </p:cNvPr>
          <p:cNvSpPr>
            <a:spLocks noGrp="1"/>
          </p:cNvSpPr>
          <p:nvPr>
            <p:ph idx="1"/>
          </p:nvPr>
        </p:nvSpPr>
        <p:spPr/>
        <p:txBody>
          <a:bodyPr/>
          <a:lstStyle/>
          <a:p>
            <a:r>
              <a:rPr lang="en-GB" dirty="0">
                <a:hlinkClick r:id="rId3"/>
              </a:rPr>
              <a:t>What are you looking for in your next job? What is important to you?</a:t>
            </a:r>
            <a:endParaRPr lang="en-GB" dirty="0"/>
          </a:p>
          <a:p>
            <a:r>
              <a:rPr lang="en-GB" dirty="0">
                <a:hlinkClick r:id="rId4"/>
              </a:rPr>
              <a:t>What is your professional development plan?</a:t>
            </a:r>
            <a:endParaRPr lang="en-GB" dirty="0"/>
          </a:p>
          <a:p>
            <a:r>
              <a:rPr lang="en-GB" dirty="0">
                <a:hlinkClick r:id="rId5"/>
              </a:rPr>
              <a:t>Where do you see yourself 5 years from now?</a:t>
            </a:r>
            <a:endParaRPr lang="en-GB" dirty="0"/>
          </a:p>
          <a:p>
            <a:r>
              <a:rPr lang="en-GB" dirty="0">
                <a:hlinkClick r:id="rId6"/>
              </a:rPr>
              <a:t>What are your goals for the next five years / ten years?</a:t>
            </a:r>
            <a:endParaRPr lang="en-GB" dirty="0"/>
          </a:p>
          <a:p>
            <a:r>
              <a:rPr lang="en-GB" dirty="0">
                <a:hlinkClick r:id="rId7"/>
              </a:rPr>
              <a:t>How do you plan to achieve your goals?</a:t>
            </a:r>
            <a:endParaRPr lang="en-GB" dirty="0"/>
          </a:p>
          <a:p>
            <a:r>
              <a:rPr lang="en-GB" dirty="0">
                <a:hlinkClick r:id="rId8"/>
              </a:rPr>
              <a:t>What will you do if you don't get this position?</a:t>
            </a:r>
            <a:endParaRPr lang="en-GB" dirty="0"/>
          </a:p>
          <a:p>
            <a:pPr marL="0" indent="0">
              <a:buNone/>
            </a:pPr>
            <a:endParaRPr lang="bg-BG" dirty="0"/>
          </a:p>
        </p:txBody>
      </p:sp>
    </p:spTree>
    <p:extLst>
      <p:ext uri="{BB962C8B-B14F-4D97-AF65-F5344CB8AC3E}">
        <p14:creationId xmlns:p14="http://schemas.microsoft.com/office/powerpoint/2010/main" val="25584986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E54ED-A41C-42F0-AC01-0798C26660BE}"/>
              </a:ext>
            </a:extLst>
          </p:cNvPr>
          <p:cNvSpPr>
            <a:spLocks noGrp="1"/>
          </p:cNvSpPr>
          <p:nvPr>
            <p:ph type="title"/>
          </p:nvPr>
        </p:nvSpPr>
        <p:spPr/>
        <p:txBody>
          <a:bodyPr/>
          <a:lstStyle/>
          <a:p>
            <a:r>
              <a:rPr lang="en-GB" dirty="0"/>
              <a:t>Question you could ask</a:t>
            </a:r>
            <a:endParaRPr lang="bg-BG" dirty="0"/>
          </a:p>
        </p:txBody>
      </p:sp>
      <p:sp>
        <p:nvSpPr>
          <p:cNvPr id="3" name="Content Placeholder 2">
            <a:extLst>
              <a:ext uri="{FF2B5EF4-FFF2-40B4-BE49-F238E27FC236}">
                <a16:creationId xmlns:a16="http://schemas.microsoft.com/office/drawing/2014/main" id="{4F583896-0A81-4A67-A3F5-C9B0F5B20187}"/>
              </a:ext>
            </a:extLst>
          </p:cNvPr>
          <p:cNvSpPr>
            <a:spLocks noGrp="1"/>
          </p:cNvSpPr>
          <p:nvPr>
            <p:ph idx="1"/>
          </p:nvPr>
        </p:nvSpPr>
        <p:spPr/>
        <p:txBody>
          <a:bodyPr>
            <a:normAutofit/>
          </a:bodyPr>
          <a:lstStyle/>
          <a:p>
            <a:r>
              <a:rPr lang="en-GB" dirty="0"/>
              <a:t>How would you describe the responsibilities of the position?</a:t>
            </a:r>
          </a:p>
          <a:p>
            <a:r>
              <a:rPr lang="en-GB" dirty="0"/>
              <a:t>How would you describe a typical day in this position?</a:t>
            </a:r>
          </a:p>
          <a:p>
            <a:r>
              <a:rPr lang="en-GB" dirty="0"/>
              <a:t>Is this a new position? If not, what did the previous employee go on to do?</a:t>
            </a:r>
          </a:p>
          <a:p>
            <a:r>
              <a:rPr lang="en-GB" dirty="0"/>
              <a:t>What is the company's management style?</a:t>
            </a:r>
          </a:p>
          <a:p>
            <a:r>
              <a:rPr lang="en-GB" dirty="0"/>
              <a:t>Who does this position report to? If I am offered the position, can I meet him or her before making my final acceptance decision?</a:t>
            </a:r>
          </a:p>
          <a:p>
            <a:r>
              <a:rPr lang="en-GB" dirty="0"/>
              <a:t>Why is this position available?</a:t>
            </a:r>
          </a:p>
          <a:p>
            <a:endParaRPr lang="en-GB" dirty="0"/>
          </a:p>
        </p:txBody>
      </p:sp>
    </p:spTree>
    <p:extLst>
      <p:ext uri="{BB962C8B-B14F-4D97-AF65-F5344CB8AC3E}">
        <p14:creationId xmlns:p14="http://schemas.microsoft.com/office/powerpoint/2010/main" val="30728455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4A8D6-EE23-4424-8D3C-272C81571917}"/>
              </a:ext>
            </a:extLst>
          </p:cNvPr>
          <p:cNvSpPr>
            <a:spLocks noGrp="1"/>
          </p:cNvSpPr>
          <p:nvPr>
            <p:ph type="title"/>
          </p:nvPr>
        </p:nvSpPr>
        <p:spPr/>
        <p:txBody>
          <a:bodyPr/>
          <a:lstStyle/>
          <a:p>
            <a:r>
              <a:rPr lang="en-GB" dirty="0"/>
              <a:t>Illegal interview questions</a:t>
            </a:r>
            <a:endParaRPr lang="bg-BG" dirty="0"/>
          </a:p>
        </p:txBody>
      </p:sp>
      <p:sp>
        <p:nvSpPr>
          <p:cNvPr id="3" name="Content Placeholder 2">
            <a:extLst>
              <a:ext uri="{FF2B5EF4-FFF2-40B4-BE49-F238E27FC236}">
                <a16:creationId xmlns:a16="http://schemas.microsoft.com/office/drawing/2014/main" id="{A89A3E4B-97E5-480C-8FCB-7A2B70F903BA}"/>
              </a:ext>
            </a:extLst>
          </p:cNvPr>
          <p:cNvSpPr>
            <a:spLocks noGrp="1"/>
          </p:cNvSpPr>
          <p:nvPr>
            <p:ph idx="1"/>
          </p:nvPr>
        </p:nvSpPr>
        <p:spPr/>
        <p:txBody>
          <a:bodyPr>
            <a:normAutofit lnSpcReduction="10000"/>
          </a:bodyPr>
          <a:lstStyle/>
          <a:p>
            <a:r>
              <a:rPr lang="en-GB" dirty="0"/>
              <a:t>Race</a:t>
            </a:r>
          </a:p>
          <a:p>
            <a:r>
              <a:rPr lang="en-GB" dirty="0" err="1"/>
              <a:t>Color</a:t>
            </a:r>
            <a:endParaRPr lang="en-GB" dirty="0"/>
          </a:p>
          <a:p>
            <a:r>
              <a:rPr lang="en-GB" dirty="0"/>
              <a:t>Sex</a:t>
            </a:r>
          </a:p>
          <a:p>
            <a:r>
              <a:rPr lang="en-GB" dirty="0"/>
              <a:t>Religion</a:t>
            </a:r>
          </a:p>
          <a:p>
            <a:r>
              <a:rPr lang="en-GB" dirty="0"/>
              <a:t>National origin</a:t>
            </a:r>
          </a:p>
          <a:p>
            <a:r>
              <a:rPr lang="en-GB" dirty="0"/>
              <a:t>Birthplace</a:t>
            </a:r>
          </a:p>
          <a:p>
            <a:r>
              <a:rPr lang="en-GB" dirty="0"/>
              <a:t>Age</a:t>
            </a:r>
          </a:p>
          <a:p>
            <a:r>
              <a:rPr lang="en-GB" dirty="0"/>
              <a:t>Disability</a:t>
            </a:r>
          </a:p>
          <a:p>
            <a:r>
              <a:rPr lang="en-GB" dirty="0"/>
              <a:t>Marital/family status</a:t>
            </a:r>
          </a:p>
          <a:p>
            <a:r>
              <a:rPr lang="en-GB" dirty="0"/>
              <a:t>Salary (some locations)</a:t>
            </a:r>
          </a:p>
          <a:p>
            <a:endParaRPr lang="bg-BG" dirty="0"/>
          </a:p>
        </p:txBody>
      </p:sp>
    </p:spTree>
    <p:extLst>
      <p:ext uri="{BB962C8B-B14F-4D97-AF65-F5344CB8AC3E}">
        <p14:creationId xmlns:p14="http://schemas.microsoft.com/office/powerpoint/2010/main" val="310222157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03A61-F386-42B2-B4FB-8655EA22C6BC}"/>
              </a:ext>
            </a:extLst>
          </p:cNvPr>
          <p:cNvSpPr>
            <a:spLocks noGrp="1"/>
          </p:cNvSpPr>
          <p:nvPr>
            <p:ph type="title"/>
          </p:nvPr>
        </p:nvSpPr>
        <p:spPr/>
        <p:txBody>
          <a:bodyPr/>
          <a:lstStyle/>
          <a:p>
            <a:r>
              <a:rPr lang="en-US" dirty="0"/>
              <a:t>Developer, TEAM Leader or PM interview?</a:t>
            </a:r>
          </a:p>
        </p:txBody>
      </p:sp>
      <p:sp>
        <p:nvSpPr>
          <p:cNvPr id="3" name="Content Placeholder 2">
            <a:extLst>
              <a:ext uri="{FF2B5EF4-FFF2-40B4-BE49-F238E27FC236}">
                <a16:creationId xmlns:a16="http://schemas.microsoft.com/office/drawing/2014/main" id="{6EF97CE2-69A6-4130-8BE9-885E7D959ACC}"/>
              </a:ext>
            </a:extLst>
          </p:cNvPr>
          <p:cNvSpPr>
            <a:spLocks noGrp="1"/>
          </p:cNvSpPr>
          <p:nvPr>
            <p:ph idx="1"/>
          </p:nvPr>
        </p:nvSpPr>
        <p:spPr/>
        <p:txBody>
          <a:bodyPr/>
          <a:lstStyle/>
          <a:p>
            <a:pPr marL="0" indent="0">
              <a:buNone/>
            </a:pPr>
            <a:r>
              <a:rPr lang="en-US" dirty="0"/>
              <a:t>What’s the difference ?</a:t>
            </a:r>
          </a:p>
        </p:txBody>
      </p:sp>
    </p:spTree>
    <p:extLst>
      <p:ext uri="{BB962C8B-B14F-4D97-AF65-F5344CB8AC3E}">
        <p14:creationId xmlns:p14="http://schemas.microsoft.com/office/powerpoint/2010/main" val="284197852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4754F-3741-4B43-92A4-86CF8682B2F3}"/>
              </a:ext>
            </a:extLst>
          </p:cNvPr>
          <p:cNvSpPr>
            <a:spLocks noGrp="1"/>
          </p:cNvSpPr>
          <p:nvPr>
            <p:ph type="title"/>
          </p:nvPr>
        </p:nvSpPr>
        <p:spPr/>
        <p:txBody>
          <a:bodyPr/>
          <a:lstStyle/>
          <a:p>
            <a:r>
              <a:rPr lang="bg-BG" dirty="0"/>
              <a:t>Договаряне на заплата</a:t>
            </a:r>
          </a:p>
        </p:txBody>
      </p:sp>
      <p:sp>
        <p:nvSpPr>
          <p:cNvPr id="3" name="Content Placeholder 2">
            <a:extLst>
              <a:ext uri="{FF2B5EF4-FFF2-40B4-BE49-F238E27FC236}">
                <a16:creationId xmlns:a16="http://schemas.microsoft.com/office/drawing/2014/main" id="{DEA3699C-360F-4E1F-A8EB-2356EAFF4843}"/>
              </a:ext>
            </a:extLst>
          </p:cNvPr>
          <p:cNvSpPr>
            <a:spLocks noGrp="1"/>
          </p:cNvSpPr>
          <p:nvPr>
            <p:ph idx="1"/>
          </p:nvPr>
        </p:nvSpPr>
        <p:spPr/>
        <p:txBody>
          <a:bodyPr/>
          <a:lstStyle/>
          <a:p>
            <a:r>
              <a:rPr lang="bg-BG" dirty="0"/>
              <a:t>Проучете реалните заплати в дадената държава, работа и ниво</a:t>
            </a:r>
            <a:r>
              <a:rPr lang="en-US" dirty="0"/>
              <a:t>.</a:t>
            </a:r>
            <a:endParaRPr lang="bg-BG" dirty="0"/>
          </a:p>
          <a:p>
            <a:r>
              <a:rPr lang="bg-BG" dirty="0"/>
              <a:t>Дайте реалистичен Рейндж</a:t>
            </a:r>
            <a:endParaRPr lang="en-US" dirty="0"/>
          </a:p>
          <a:p>
            <a:r>
              <a:rPr lang="bg-BG" dirty="0"/>
              <a:t>Покажете самочувствие…</a:t>
            </a:r>
          </a:p>
          <a:p>
            <a:r>
              <a:rPr lang="bg-BG" dirty="0"/>
              <a:t>Направете си сметка за останалите придобивки</a:t>
            </a:r>
          </a:p>
          <a:p>
            <a:r>
              <a:rPr lang="bg-BG" dirty="0"/>
              <a:t>Поискайте време да си помислите </a:t>
            </a:r>
          </a:p>
          <a:p>
            <a:r>
              <a:rPr lang="bg-BG" dirty="0"/>
              <a:t>Знайте вашите предимства спрямо останалите кандидати. </a:t>
            </a:r>
            <a:r>
              <a:rPr lang="en-US" dirty="0"/>
              <a:t>Know your value…</a:t>
            </a:r>
          </a:p>
          <a:p>
            <a:r>
              <a:rPr lang="en-US" dirty="0"/>
              <a:t>Take a training for “negotiation skills.”</a:t>
            </a:r>
            <a:endParaRPr lang="bg-BG" dirty="0"/>
          </a:p>
          <a:p>
            <a:r>
              <a:rPr lang="bg-BG" dirty="0"/>
              <a:t>Попитайте какво е необходимо да постигнете следващо ниво…</a:t>
            </a:r>
          </a:p>
        </p:txBody>
      </p:sp>
    </p:spTree>
    <p:extLst>
      <p:ext uri="{BB962C8B-B14F-4D97-AF65-F5344CB8AC3E}">
        <p14:creationId xmlns:p14="http://schemas.microsoft.com/office/powerpoint/2010/main" val="13187655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76032-D855-46BE-B627-3A325052CDDE}"/>
              </a:ext>
            </a:extLst>
          </p:cNvPr>
          <p:cNvSpPr>
            <a:spLocks noGrp="1"/>
          </p:cNvSpPr>
          <p:nvPr>
            <p:ph type="title"/>
          </p:nvPr>
        </p:nvSpPr>
        <p:spPr/>
        <p:txBody>
          <a:bodyPr/>
          <a:lstStyle/>
          <a:p>
            <a:r>
              <a:rPr lang="bg-BG" dirty="0"/>
              <a:t>ПОДГОТОВКА</a:t>
            </a:r>
          </a:p>
        </p:txBody>
      </p:sp>
      <p:pic>
        <p:nvPicPr>
          <p:cNvPr id="5" name="Content Placeholder 4">
            <a:extLst>
              <a:ext uri="{FF2B5EF4-FFF2-40B4-BE49-F238E27FC236}">
                <a16:creationId xmlns:a16="http://schemas.microsoft.com/office/drawing/2014/main" id="{55A2AFB4-6680-4EB9-88A6-16CDE4410A50}"/>
              </a:ext>
            </a:extLst>
          </p:cNvPr>
          <p:cNvPicPr>
            <a:picLocks noGrp="1" noChangeAspect="1"/>
          </p:cNvPicPr>
          <p:nvPr>
            <p:ph idx="1"/>
          </p:nvPr>
        </p:nvPicPr>
        <p:blipFill>
          <a:blip r:embed="rId2"/>
          <a:stretch>
            <a:fillRect/>
          </a:stretch>
        </p:blipFill>
        <p:spPr>
          <a:xfrm>
            <a:off x="685800" y="2459932"/>
            <a:ext cx="10820400" cy="3492298"/>
          </a:xfrm>
        </p:spPr>
      </p:pic>
    </p:spTree>
    <p:extLst>
      <p:ext uri="{BB962C8B-B14F-4D97-AF65-F5344CB8AC3E}">
        <p14:creationId xmlns:p14="http://schemas.microsoft.com/office/powerpoint/2010/main" val="274434362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2DBC1-2A7D-4737-A722-C91610260EDC}"/>
              </a:ext>
            </a:extLst>
          </p:cNvPr>
          <p:cNvSpPr>
            <a:spLocks noGrp="1"/>
          </p:cNvSpPr>
          <p:nvPr>
            <p:ph type="title"/>
          </p:nvPr>
        </p:nvSpPr>
        <p:spPr/>
        <p:txBody>
          <a:bodyPr/>
          <a:lstStyle/>
          <a:p>
            <a:r>
              <a:rPr lang="en-US" dirty="0"/>
              <a:t>What if I fail?</a:t>
            </a:r>
          </a:p>
        </p:txBody>
      </p:sp>
      <p:pic>
        <p:nvPicPr>
          <p:cNvPr id="5" name="Content Placeholder 4">
            <a:extLst>
              <a:ext uri="{FF2B5EF4-FFF2-40B4-BE49-F238E27FC236}">
                <a16:creationId xmlns:a16="http://schemas.microsoft.com/office/drawing/2014/main" id="{E9C0B26C-4F01-4AE3-8981-4B63DF80695A}"/>
              </a:ext>
            </a:extLst>
          </p:cNvPr>
          <p:cNvPicPr>
            <a:picLocks noGrp="1" noChangeAspect="1"/>
          </p:cNvPicPr>
          <p:nvPr>
            <p:ph idx="1"/>
          </p:nvPr>
        </p:nvPicPr>
        <p:blipFill>
          <a:blip r:embed="rId3"/>
          <a:stretch>
            <a:fillRect/>
          </a:stretch>
        </p:blipFill>
        <p:spPr>
          <a:xfrm>
            <a:off x="0" y="1854176"/>
            <a:ext cx="9286875" cy="5003824"/>
          </a:xfrm>
        </p:spPr>
      </p:pic>
    </p:spTree>
    <p:extLst>
      <p:ext uri="{BB962C8B-B14F-4D97-AF65-F5344CB8AC3E}">
        <p14:creationId xmlns:p14="http://schemas.microsoft.com/office/powerpoint/2010/main" val="96695585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9BD76-48E4-4918-A237-CB865FF27A64}"/>
              </a:ext>
            </a:extLst>
          </p:cNvPr>
          <p:cNvSpPr>
            <a:spLocks noGrp="1"/>
          </p:cNvSpPr>
          <p:nvPr>
            <p:ph type="title"/>
          </p:nvPr>
        </p:nvSpPr>
        <p:spPr/>
        <p:txBody>
          <a:bodyPr/>
          <a:lstStyle/>
          <a:p>
            <a:r>
              <a:rPr lang="en-GB" dirty="0" err="1"/>
              <a:t>LinkS</a:t>
            </a:r>
            <a:endParaRPr lang="bg-BG" dirty="0"/>
          </a:p>
        </p:txBody>
      </p:sp>
      <p:sp>
        <p:nvSpPr>
          <p:cNvPr id="3" name="Content Placeholder 2">
            <a:extLst>
              <a:ext uri="{FF2B5EF4-FFF2-40B4-BE49-F238E27FC236}">
                <a16:creationId xmlns:a16="http://schemas.microsoft.com/office/drawing/2014/main" id="{CC9528C5-EC70-4D2E-A0A5-6B46C2C87E77}"/>
              </a:ext>
            </a:extLst>
          </p:cNvPr>
          <p:cNvSpPr>
            <a:spLocks noGrp="1"/>
          </p:cNvSpPr>
          <p:nvPr>
            <p:ph idx="1"/>
          </p:nvPr>
        </p:nvSpPr>
        <p:spPr/>
        <p:txBody>
          <a:bodyPr>
            <a:normAutofit fontScale="92500" lnSpcReduction="20000"/>
          </a:bodyPr>
          <a:lstStyle/>
          <a:p>
            <a:r>
              <a:rPr lang="en-US" dirty="0">
                <a:hlinkClick r:id="rId2"/>
              </a:rPr>
              <a:t>https://www.thebalancecareers.com/</a:t>
            </a:r>
            <a:endParaRPr lang="bg-BG" dirty="0">
              <a:hlinkClick r:id="rId3"/>
            </a:endParaRPr>
          </a:p>
          <a:p>
            <a:r>
              <a:rPr lang="en-US" dirty="0">
                <a:hlinkClick r:id="rId3"/>
              </a:rPr>
              <a:t>https://www.thebalancecareers.com/manager-interview-questions-and-best-answers-2061211</a:t>
            </a:r>
            <a:r>
              <a:rPr lang="en-US" dirty="0"/>
              <a:t> </a:t>
            </a:r>
            <a:endParaRPr lang="bg-BG" dirty="0"/>
          </a:p>
          <a:p>
            <a:r>
              <a:rPr lang="en-US" dirty="0">
                <a:hlinkClick r:id="rId4"/>
              </a:rPr>
              <a:t>https://www.hackerrank.com</a:t>
            </a:r>
          </a:p>
          <a:p>
            <a:r>
              <a:rPr lang="en-US" u="sng" dirty="0">
                <a:hlinkClick r:id="rId5"/>
              </a:rPr>
              <a:t>www.enhancv.com/‎</a:t>
            </a:r>
          </a:p>
          <a:p>
            <a:r>
              <a:rPr lang="en-US" u="sng" dirty="0">
                <a:hlinkClick r:id="rId6"/>
              </a:rPr>
              <a:t>www.resume.io/‎</a:t>
            </a:r>
          </a:p>
          <a:p>
            <a:r>
              <a:rPr lang="en-US" dirty="0">
                <a:hlinkClick r:id="rId7"/>
              </a:rPr>
              <a:t>http://www.crackingthecodinginterview.com/</a:t>
            </a:r>
            <a:r>
              <a:rPr lang="en-US" dirty="0"/>
              <a:t> </a:t>
            </a:r>
          </a:p>
          <a:p>
            <a:r>
              <a:rPr lang="en-US" dirty="0">
                <a:hlinkClick r:id="rId8"/>
              </a:rPr>
              <a:t>https://yangshun.github.io/tech-interview-handbook/</a:t>
            </a:r>
            <a:endParaRPr lang="en-US" dirty="0"/>
          </a:p>
          <a:p>
            <a:r>
              <a:rPr lang="en-US" dirty="0">
                <a:hlinkClick r:id="rId9"/>
              </a:rPr>
              <a:t>https://www.numbeo.com/cost-of-living/</a:t>
            </a:r>
            <a:endParaRPr lang="en-US" dirty="0"/>
          </a:p>
          <a:p>
            <a:r>
              <a:rPr lang="en-US" dirty="0">
                <a:hlinkClick r:id="rId10"/>
              </a:rPr>
              <a:t>https://www.linkedin.com/learning</a:t>
            </a:r>
            <a:br>
              <a:rPr lang="en-US" dirty="0"/>
            </a:br>
            <a:br>
              <a:rPr lang="en-US" dirty="0"/>
            </a:br>
            <a:br>
              <a:rPr lang="en-US" dirty="0"/>
            </a:br>
            <a:endParaRPr lang="bg-BG" dirty="0"/>
          </a:p>
        </p:txBody>
      </p:sp>
    </p:spTree>
    <p:extLst>
      <p:ext uri="{BB962C8B-B14F-4D97-AF65-F5344CB8AC3E}">
        <p14:creationId xmlns:p14="http://schemas.microsoft.com/office/powerpoint/2010/main" val="31083617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F895F-71B1-4DDF-9DA7-A3A21D66452F}"/>
              </a:ext>
            </a:extLst>
          </p:cNvPr>
          <p:cNvSpPr>
            <a:spLocks noGrp="1"/>
          </p:cNvSpPr>
          <p:nvPr>
            <p:ph type="title"/>
          </p:nvPr>
        </p:nvSpPr>
        <p:spPr/>
        <p:txBody>
          <a:bodyPr/>
          <a:lstStyle/>
          <a:p>
            <a:r>
              <a:rPr lang="en-US" dirty="0"/>
              <a:t>Links:</a:t>
            </a:r>
            <a:endParaRPr lang="bg-BG" dirty="0"/>
          </a:p>
        </p:txBody>
      </p:sp>
      <p:sp>
        <p:nvSpPr>
          <p:cNvPr id="3" name="Content Placeholder 2">
            <a:extLst>
              <a:ext uri="{FF2B5EF4-FFF2-40B4-BE49-F238E27FC236}">
                <a16:creationId xmlns:a16="http://schemas.microsoft.com/office/drawing/2014/main" id="{160CACFD-FBDF-4669-A97C-388F8308F663}"/>
              </a:ext>
            </a:extLst>
          </p:cNvPr>
          <p:cNvSpPr>
            <a:spLocks noGrp="1"/>
          </p:cNvSpPr>
          <p:nvPr>
            <p:ph idx="1"/>
          </p:nvPr>
        </p:nvSpPr>
        <p:spPr/>
        <p:txBody>
          <a:bodyPr/>
          <a:lstStyle/>
          <a:p>
            <a:r>
              <a:rPr lang="en-US" dirty="0">
                <a:hlinkClick r:id="rId2"/>
              </a:rPr>
              <a:t>https://enhancv.com</a:t>
            </a:r>
            <a:endParaRPr lang="en-US" dirty="0"/>
          </a:p>
          <a:p>
            <a:r>
              <a:rPr lang="en-US" dirty="0">
                <a:hlinkClick r:id="rId3"/>
              </a:rPr>
              <a:t>https://www.visualcv.com/online-cv-maker/</a:t>
            </a:r>
            <a:r>
              <a:rPr lang="en-US" dirty="0"/>
              <a:t> </a:t>
            </a:r>
          </a:p>
          <a:p>
            <a:r>
              <a:rPr lang="en-US" dirty="0">
                <a:hlinkClick r:id="rId4"/>
              </a:rPr>
              <a:t>https://www.westminster-mo.edu/academics/career/students/rcv/Documents/preparing-a-cv-amer-style.pdf</a:t>
            </a:r>
            <a:r>
              <a:rPr lang="en-US" dirty="0"/>
              <a:t>  </a:t>
            </a:r>
          </a:p>
          <a:p>
            <a:r>
              <a:rPr lang="en-US" dirty="0">
                <a:hlinkClick r:id="rId5"/>
              </a:rPr>
              <a:t>https://work.chron.com/differences-curriculum-vitae-europe-america-24910.html</a:t>
            </a:r>
            <a:endParaRPr lang="en-US" dirty="0"/>
          </a:p>
          <a:p>
            <a:endParaRPr lang="bg-BG" dirty="0"/>
          </a:p>
        </p:txBody>
      </p:sp>
    </p:spTree>
    <p:extLst>
      <p:ext uri="{BB962C8B-B14F-4D97-AF65-F5344CB8AC3E}">
        <p14:creationId xmlns:p14="http://schemas.microsoft.com/office/powerpoint/2010/main" val="39053545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AB97B-6E70-4E69-BED3-9EB105761FF9}"/>
              </a:ext>
            </a:extLst>
          </p:cNvPr>
          <p:cNvSpPr>
            <a:spLocks noGrp="1"/>
          </p:cNvSpPr>
          <p:nvPr>
            <p:ph type="title"/>
          </p:nvPr>
        </p:nvSpPr>
        <p:spPr/>
        <p:txBody>
          <a:bodyPr/>
          <a:lstStyle/>
          <a:p>
            <a:r>
              <a:rPr lang="en-US" dirty="0"/>
              <a:t>Do You have any Questions for ME ?</a:t>
            </a:r>
          </a:p>
        </p:txBody>
      </p:sp>
      <p:sp>
        <p:nvSpPr>
          <p:cNvPr id="3" name="Content Placeholder 2">
            <a:extLst>
              <a:ext uri="{FF2B5EF4-FFF2-40B4-BE49-F238E27FC236}">
                <a16:creationId xmlns:a16="http://schemas.microsoft.com/office/drawing/2014/main" id="{011DCCDA-3C3C-4F49-8735-A72C6E219931}"/>
              </a:ext>
            </a:extLst>
          </p:cNvPr>
          <p:cNvSpPr>
            <a:spLocks noGrp="1"/>
          </p:cNvSpPr>
          <p:nvPr>
            <p:ph idx="1"/>
          </p:nvPr>
        </p:nvSpPr>
        <p:spPr/>
        <p:txBody>
          <a:bodyPr>
            <a:normAutofit lnSpcReduction="10000"/>
          </a:bodyPr>
          <a:lstStyle/>
          <a:p>
            <a:pPr marL="0" indent="0">
              <a:buNone/>
            </a:pPr>
            <a:endParaRPr lang="bg-BG" dirty="0">
              <a:hlinkClick r:id="rId2"/>
            </a:endParaRPr>
          </a:p>
          <a:p>
            <a:pPr marL="0" indent="0">
              <a:buNone/>
            </a:pPr>
            <a:endParaRPr lang="bg-BG" dirty="0">
              <a:hlinkClick r:id="rId2"/>
            </a:endParaRPr>
          </a:p>
          <a:p>
            <a:pPr marL="0" indent="0">
              <a:buNone/>
            </a:pPr>
            <a:endParaRPr lang="bg-BG" dirty="0">
              <a:hlinkClick r:id="rId2"/>
            </a:endParaRPr>
          </a:p>
          <a:p>
            <a:pPr marL="0" indent="0">
              <a:buNone/>
            </a:pPr>
            <a:endParaRPr lang="bg-BG" dirty="0">
              <a:hlinkClick r:id="rId2"/>
            </a:endParaRPr>
          </a:p>
          <a:p>
            <a:pPr marL="0" indent="0">
              <a:buNone/>
            </a:pPr>
            <a:endParaRPr lang="bg-BG" dirty="0">
              <a:hlinkClick r:id="rId2"/>
            </a:endParaRPr>
          </a:p>
          <a:p>
            <a:pPr marL="0" indent="0">
              <a:buNone/>
            </a:pPr>
            <a:endParaRPr lang="bg-BG" dirty="0">
              <a:hlinkClick r:id="rId2"/>
            </a:endParaRPr>
          </a:p>
          <a:p>
            <a:pPr marL="0" indent="0">
              <a:buNone/>
            </a:pPr>
            <a:endParaRPr lang="bg-BG" dirty="0">
              <a:hlinkClick r:id="rId2"/>
            </a:endParaRPr>
          </a:p>
          <a:p>
            <a:pPr marL="0" indent="0">
              <a:buNone/>
            </a:pPr>
            <a:endParaRPr lang="bg-BG" dirty="0">
              <a:hlinkClick r:id="rId2"/>
            </a:endParaRPr>
          </a:p>
          <a:p>
            <a:pPr marL="0" indent="0">
              <a:buNone/>
            </a:pPr>
            <a:r>
              <a:rPr lang="en-US" dirty="0">
                <a:hlinkClick r:id="rId2"/>
              </a:rPr>
              <a:t>https://www.thebalancecareers.com/job-interview-do-you-have-questions-4138097</a:t>
            </a:r>
            <a:endParaRPr lang="en-US" dirty="0"/>
          </a:p>
        </p:txBody>
      </p:sp>
      <p:pic>
        <p:nvPicPr>
          <p:cNvPr id="6" name="Graphic 5">
            <a:extLst>
              <a:ext uri="{FF2B5EF4-FFF2-40B4-BE49-F238E27FC236}">
                <a16:creationId xmlns:a16="http://schemas.microsoft.com/office/drawing/2014/main" id="{B63A7CF1-D2D8-4F23-9ADA-8A58F3A543C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54392" y="1814512"/>
            <a:ext cx="3228975" cy="3228975"/>
          </a:xfrm>
          <a:prstGeom prst="rect">
            <a:avLst/>
          </a:prstGeom>
        </p:spPr>
      </p:pic>
    </p:spTree>
    <p:extLst>
      <p:ext uri="{BB962C8B-B14F-4D97-AF65-F5344CB8AC3E}">
        <p14:creationId xmlns:p14="http://schemas.microsoft.com/office/powerpoint/2010/main" val="27087431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F5B8C-DAF9-43A1-8ACA-E03852E2522D}"/>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CE7384BA-551C-4360-9A33-259DF483963A}"/>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9253289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05E50-8BE1-4223-BD26-DB7C550965CC}"/>
              </a:ext>
            </a:extLst>
          </p:cNvPr>
          <p:cNvSpPr>
            <a:spLocks noGrp="1"/>
          </p:cNvSpPr>
          <p:nvPr>
            <p:ph type="title"/>
          </p:nvPr>
        </p:nvSpPr>
        <p:spPr/>
        <p:txBody>
          <a:bodyPr/>
          <a:lstStyle/>
          <a:p>
            <a:r>
              <a:rPr lang="bg-BG" dirty="0"/>
              <a:t>Предварителна подготовка ТЕЛЕФОННО ИНТЕРВЮ</a:t>
            </a:r>
          </a:p>
        </p:txBody>
      </p:sp>
      <p:sp>
        <p:nvSpPr>
          <p:cNvPr id="3" name="Content Placeholder 2">
            <a:extLst>
              <a:ext uri="{FF2B5EF4-FFF2-40B4-BE49-F238E27FC236}">
                <a16:creationId xmlns:a16="http://schemas.microsoft.com/office/drawing/2014/main" id="{A274A0F1-9B65-4527-B1B2-4CB8CDF5B70B}"/>
              </a:ext>
            </a:extLst>
          </p:cNvPr>
          <p:cNvSpPr>
            <a:spLocks noGrp="1"/>
          </p:cNvSpPr>
          <p:nvPr>
            <p:ph idx="1"/>
          </p:nvPr>
        </p:nvSpPr>
        <p:spPr/>
        <p:txBody>
          <a:bodyPr>
            <a:normAutofit lnSpcReduction="10000"/>
          </a:bodyPr>
          <a:lstStyle/>
          <a:p>
            <a:r>
              <a:rPr lang="en-GB" b="1" dirty="0"/>
              <a:t>Practice, practice, practice.</a:t>
            </a:r>
            <a:r>
              <a:rPr lang="en-GB" dirty="0"/>
              <a:t> Conduct a </a:t>
            </a:r>
            <a:r>
              <a:rPr lang="en-GB" dirty="0">
                <a:hlinkClick r:id="rId2"/>
              </a:rPr>
              <a:t>mock interview</a:t>
            </a:r>
            <a:r>
              <a:rPr lang="en-GB" dirty="0"/>
              <a:t> with a friend, to cement your questions and qualifications in your mind.</a:t>
            </a:r>
          </a:p>
          <a:p>
            <a:r>
              <a:rPr lang="en-GB" b="1" dirty="0"/>
              <a:t>Prepare the room.</a:t>
            </a:r>
            <a:r>
              <a:rPr lang="en-GB" dirty="0"/>
              <a:t> Turn off call waiting, the ringer on other phones, and any timers or other electronics that might go off during the interview.</a:t>
            </a:r>
          </a:p>
          <a:p>
            <a:r>
              <a:rPr lang="en-GB" b="1" dirty="0"/>
              <a:t>Use a landline if possible.</a:t>
            </a:r>
            <a:r>
              <a:rPr lang="en-GB" dirty="0"/>
              <a:t> </a:t>
            </a:r>
            <a:r>
              <a:rPr lang="en-GB" dirty="0" err="1"/>
              <a:t>Cellphones</a:t>
            </a:r>
            <a:r>
              <a:rPr lang="en-GB" dirty="0"/>
              <a:t> are more likely to drop calls or experience technical difficulties.</a:t>
            </a:r>
            <a:r>
              <a:rPr lang="bg-BG" dirty="0"/>
              <a:t> </a:t>
            </a:r>
            <a:r>
              <a:rPr lang="en-US" dirty="0"/>
              <a:t> USE HANDFREE or EARPHONES</a:t>
            </a:r>
            <a:endParaRPr lang="en-GB" dirty="0"/>
          </a:p>
          <a:p>
            <a:r>
              <a:rPr lang="en-GB" b="1" dirty="0"/>
              <a:t>Keep your materials on hand.</a:t>
            </a:r>
            <a:r>
              <a:rPr lang="en-GB" dirty="0"/>
              <a:t> Have your resume, cover letter, and a checklist of matching your skills to the job listing, and keep them right where you can see them.</a:t>
            </a:r>
          </a:p>
          <a:p>
            <a:r>
              <a:rPr lang="en-GB" b="1" dirty="0"/>
              <a:t>Observe proper etiquette.</a:t>
            </a:r>
            <a:r>
              <a:rPr lang="en-GB" dirty="0"/>
              <a:t> Don’t smoke, eat, or chew gum during the interview. Smile, and articulate your answers, even if it means speaking much more slowly than usual.</a:t>
            </a:r>
          </a:p>
          <a:p>
            <a:endParaRPr lang="bg-BG" dirty="0"/>
          </a:p>
        </p:txBody>
      </p:sp>
    </p:spTree>
    <p:extLst>
      <p:ext uri="{BB962C8B-B14F-4D97-AF65-F5344CB8AC3E}">
        <p14:creationId xmlns:p14="http://schemas.microsoft.com/office/powerpoint/2010/main" val="416823607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3F66F-94D7-4FE2-9284-CDE2BAD9CF5B}"/>
              </a:ext>
            </a:extLst>
          </p:cNvPr>
          <p:cNvSpPr>
            <a:spLocks noGrp="1"/>
          </p:cNvSpPr>
          <p:nvPr>
            <p:ph type="title"/>
          </p:nvPr>
        </p:nvSpPr>
        <p:spPr/>
        <p:txBody>
          <a:bodyPr/>
          <a:lstStyle/>
          <a:p>
            <a:r>
              <a:rPr lang="en-US" dirty="0" err="1"/>
              <a:t>BonuS</a:t>
            </a:r>
            <a:r>
              <a:rPr lang="en-US" dirty="0"/>
              <a:t> Materials</a:t>
            </a:r>
          </a:p>
        </p:txBody>
      </p:sp>
      <p:sp>
        <p:nvSpPr>
          <p:cNvPr id="3" name="Content Placeholder 2">
            <a:extLst>
              <a:ext uri="{FF2B5EF4-FFF2-40B4-BE49-F238E27FC236}">
                <a16:creationId xmlns:a16="http://schemas.microsoft.com/office/drawing/2014/main" id="{FD2FE1E2-CF03-4244-9558-7B19F017E965}"/>
              </a:ext>
            </a:extLst>
          </p:cNvPr>
          <p:cNvSpPr>
            <a:spLocks noGrp="1"/>
          </p:cNvSpPr>
          <p:nvPr>
            <p:ph idx="1"/>
          </p:nvPr>
        </p:nvSpPr>
        <p:spPr/>
        <p:txBody>
          <a:bodyPr/>
          <a:lstStyle/>
          <a:p>
            <a:r>
              <a:rPr lang="en-US" dirty="0">
                <a:hlinkClick r:id="rId2"/>
              </a:rPr>
              <a:t>https://business.linkedin.com/talent-solutions/recruiting-tips/the-interview-questions-you-should-be-asking/3qc</a:t>
            </a:r>
            <a:endParaRPr lang="en-US" dirty="0"/>
          </a:p>
        </p:txBody>
      </p:sp>
    </p:spTree>
    <p:extLst>
      <p:ext uri="{BB962C8B-B14F-4D97-AF65-F5344CB8AC3E}">
        <p14:creationId xmlns:p14="http://schemas.microsoft.com/office/powerpoint/2010/main" val="320401085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0E15-5923-4002-BB13-034AD1654829}"/>
              </a:ext>
            </a:extLst>
          </p:cNvPr>
          <p:cNvSpPr>
            <a:spLocks noGrp="1"/>
          </p:cNvSpPr>
          <p:nvPr>
            <p:ph type="title"/>
          </p:nvPr>
        </p:nvSpPr>
        <p:spPr/>
        <p:txBody>
          <a:bodyPr/>
          <a:lstStyle/>
          <a:p>
            <a:r>
              <a:rPr lang="en-GB" dirty="0"/>
              <a:t>What to ASK on first PHONE </a:t>
            </a:r>
            <a:r>
              <a:rPr lang="en-US" dirty="0"/>
              <a:t>HR </a:t>
            </a:r>
            <a:r>
              <a:rPr lang="en-GB" dirty="0"/>
              <a:t>interview</a:t>
            </a:r>
            <a:endParaRPr lang="bg-BG" dirty="0"/>
          </a:p>
        </p:txBody>
      </p:sp>
      <p:sp>
        <p:nvSpPr>
          <p:cNvPr id="3" name="Content Placeholder 2">
            <a:extLst>
              <a:ext uri="{FF2B5EF4-FFF2-40B4-BE49-F238E27FC236}">
                <a16:creationId xmlns:a16="http://schemas.microsoft.com/office/drawing/2014/main" id="{AA804691-5D8D-48F7-A835-ABF32AE2318C}"/>
              </a:ext>
            </a:extLst>
          </p:cNvPr>
          <p:cNvSpPr>
            <a:spLocks noGrp="1"/>
          </p:cNvSpPr>
          <p:nvPr>
            <p:ph idx="1"/>
          </p:nvPr>
        </p:nvSpPr>
        <p:spPr/>
        <p:txBody>
          <a:bodyPr>
            <a:normAutofit/>
          </a:bodyPr>
          <a:lstStyle/>
          <a:p>
            <a:r>
              <a:rPr lang="en-GB" dirty="0"/>
              <a:t>What sort of retirement package do you offer to your employers?</a:t>
            </a:r>
          </a:p>
          <a:p>
            <a:r>
              <a:rPr lang="en-GB" dirty="0"/>
              <a:t>What are the opportunities for advancement with the company?</a:t>
            </a:r>
          </a:p>
          <a:p>
            <a:r>
              <a:rPr lang="en-GB" dirty="0"/>
              <a:t>Do you provide continuing training opportunities for your employees?</a:t>
            </a:r>
          </a:p>
          <a:p>
            <a:r>
              <a:rPr lang="en-GB" dirty="0"/>
              <a:t>Is there anything else can I tell you about my qualifications?</a:t>
            </a:r>
          </a:p>
          <a:p>
            <a:r>
              <a:rPr lang="en-GB" dirty="0"/>
              <a:t>If I am extended to a job offer, how soon could I start?</a:t>
            </a:r>
          </a:p>
          <a:p>
            <a:r>
              <a:rPr lang="en-GB" dirty="0"/>
              <a:t>Would you like a </a:t>
            </a:r>
            <a:r>
              <a:rPr lang="en-GB" dirty="0">
                <a:hlinkClick r:id="rId2"/>
              </a:rPr>
              <a:t>list of references</a:t>
            </a:r>
            <a:r>
              <a:rPr lang="en-GB" dirty="0"/>
              <a:t>?</a:t>
            </a:r>
          </a:p>
          <a:p>
            <a:r>
              <a:rPr lang="en-GB" dirty="0"/>
              <a:t>When can I expect to hear from you?</a:t>
            </a:r>
          </a:p>
          <a:p>
            <a:r>
              <a:rPr lang="en-GB" dirty="0"/>
              <a:t>Are there any other questions I can answer for you?</a:t>
            </a:r>
          </a:p>
          <a:p>
            <a:endParaRPr lang="bg-BG" dirty="0"/>
          </a:p>
        </p:txBody>
      </p:sp>
    </p:spTree>
    <p:extLst>
      <p:ext uri="{BB962C8B-B14F-4D97-AF65-F5344CB8AC3E}">
        <p14:creationId xmlns:p14="http://schemas.microsoft.com/office/powerpoint/2010/main" val="9459784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F30E15-5923-4002-BB13-034AD1654829}"/>
              </a:ext>
            </a:extLst>
          </p:cNvPr>
          <p:cNvSpPr>
            <a:spLocks noGrp="1"/>
          </p:cNvSpPr>
          <p:nvPr>
            <p:ph type="title"/>
          </p:nvPr>
        </p:nvSpPr>
        <p:spPr/>
        <p:txBody>
          <a:bodyPr/>
          <a:lstStyle/>
          <a:p>
            <a:r>
              <a:rPr lang="en-GB" dirty="0"/>
              <a:t>What to ASK on first PHONE interview</a:t>
            </a:r>
            <a:endParaRPr lang="bg-BG" dirty="0"/>
          </a:p>
        </p:txBody>
      </p:sp>
      <p:sp>
        <p:nvSpPr>
          <p:cNvPr id="3" name="Content Placeholder 2">
            <a:extLst>
              <a:ext uri="{FF2B5EF4-FFF2-40B4-BE49-F238E27FC236}">
                <a16:creationId xmlns:a16="http://schemas.microsoft.com/office/drawing/2014/main" id="{AA804691-5D8D-48F7-A835-ABF32AE2318C}"/>
              </a:ext>
            </a:extLst>
          </p:cNvPr>
          <p:cNvSpPr>
            <a:spLocks noGrp="1"/>
          </p:cNvSpPr>
          <p:nvPr>
            <p:ph idx="1"/>
          </p:nvPr>
        </p:nvSpPr>
        <p:spPr/>
        <p:txBody>
          <a:bodyPr>
            <a:normAutofit fontScale="92500" lnSpcReduction="10000"/>
          </a:bodyPr>
          <a:lstStyle/>
          <a:p>
            <a:r>
              <a:rPr lang="en-GB" dirty="0"/>
              <a:t>How would you describe the responsibilities of this position?</a:t>
            </a:r>
          </a:p>
          <a:p>
            <a:r>
              <a:rPr lang="en-GB" dirty="0"/>
              <a:t>What qualities are you looking for in the person you hire to join this company?</a:t>
            </a:r>
          </a:p>
          <a:p>
            <a:r>
              <a:rPr lang="en-GB" dirty="0"/>
              <a:t>If I was hired, how would I be interacting with you and your department? What would be your expectations and your measures for success?</a:t>
            </a:r>
          </a:p>
          <a:p>
            <a:r>
              <a:rPr lang="en-GB" dirty="0"/>
              <a:t>How would I get feedback on how well my work meets these expectations?</a:t>
            </a:r>
          </a:p>
          <a:p>
            <a:r>
              <a:rPr lang="en-GB" dirty="0"/>
              <a:t>What do you view as the most challenging part of this job?</a:t>
            </a:r>
          </a:p>
          <a:p>
            <a:r>
              <a:rPr lang="en-GB" dirty="0"/>
              <a:t>Why is the last person who held this position leaving?</a:t>
            </a:r>
          </a:p>
          <a:p>
            <a:r>
              <a:rPr lang="en-GB" dirty="0"/>
              <a:t>Who does this position report to?</a:t>
            </a:r>
          </a:p>
          <a:p>
            <a:r>
              <a:rPr lang="en-GB" dirty="0"/>
              <a:t>How would you describe the </a:t>
            </a:r>
            <a:r>
              <a:rPr lang="en-GB" dirty="0">
                <a:hlinkClick r:id="rId2"/>
              </a:rPr>
              <a:t>company culture</a:t>
            </a:r>
            <a:r>
              <a:rPr lang="en-GB" dirty="0"/>
              <a:t>?</a:t>
            </a:r>
          </a:p>
          <a:p>
            <a:r>
              <a:rPr lang="en-GB" dirty="0"/>
              <a:t>What is the typical work week? Is overtime expected? How about travel?</a:t>
            </a:r>
          </a:p>
          <a:p>
            <a:r>
              <a:rPr lang="en-GB" dirty="0"/>
              <a:t>Do you offer benefits packages for things like healthcare and dental costs?</a:t>
            </a:r>
          </a:p>
        </p:txBody>
      </p:sp>
    </p:spTree>
    <p:extLst>
      <p:ext uri="{BB962C8B-B14F-4D97-AF65-F5344CB8AC3E}">
        <p14:creationId xmlns:p14="http://schemas.microsoft.com/office/powerpoint/2010/main" val="352884133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AA891-8D02-425B-BA8D-415F879C957A}"/>
              </a:ext>
            </a:extLst>
          </p:cNvPr>
          <p:cNvSpPr>
            <a:spLocks noGrp="1"/>
          </p:cNvSpPr>
          <p:nvPr>
            <p:ph type="title"/>
          </p:nvPr>
        </p:nvSpPr>
        <p:spPr/>
        <p:txBody>
          <a:bodyPr/>
          <a:lstStyle/>
          <a:p>
            <a:r>
              <a:rPr lang="en-GB" dirty="0"/>
              <a:t>Common Interview questions</a:t>
            </a:r>
            <a:endParaRPr lang="bg-BG" dirty="0"/>
          </a:p>
        </p:txBody>
      </p:sp>
      <p:sp>
        <p:nvSpPr>
          <p:cNvPr id="3" name="Content Placeholder 2">
            <a:extLst>
              <a:ext uri="{FF2B5EF4-FFF2-40B4-BE49-F238E27FC236}">
                <a16:creationId xmlns:a16="http://schemas.microsoft.com/office/drawing/2014/main" id="{09EF13A0-3E91-48FE-8802-697F01EA2086}"/>
              </a:ext>
            </a:extLst>
          </p:cNvPr>
          <p:cNvSpPr>
            <a:spLocks noGrp="1"/>
          </p:cNvSpPr>
          <p:nvPr>
            <p:ph idx="1"/>
          </p:nvPr>
        </p:nvSpPr>
        <p:spPr/>
        <p:txBody>
          <a:bodyPr>
            <a:normAutofit/>
          </a:bodyPr>
          <a:lstStyle/>
          <a:p>
            <a:r>
              <a:rPr lang="en-GB" dirty="0"/>
              <a:t>How do you handle stress and pressure?</a:t>
            </a:r>
          </a:p>
          <a:p>
            <a:r>
              <a:rPr lang="en-GB" dirty="0"/>
              <a:t>How would you describe yourself?</a:t>
            </a:r>
          </a:p>
          <a:p>
            <a:r>
              <a:rPr lang="en-GB" dirty="0"/>
              <a:t>Describe a typical work week.</a:t>
            </a:r>
          </a:p>
          <a:p>
            <a:r>
              <a:rPr lang="en-GB" dirty="0"/>
              <a:t>Are you nice?</a:t>
            </a:r>
          </a:p>
          <a:p>
            <a:r>
              <a:rPr lang="en-GB" dirty="0"/>
              <a:t>Are you willing to fail?</a:t>
            </a:r>
          </a:p>
          <a:p>
            <a:r>
              <a:rPr lang="en-GB" dirty="0"/>
              <a:t>Describe your work style.</a:t>
            </a:r>
          </a:p>
          <a:p>
            <a:r>
              <a:rPr lang="en-GB" dirty="0"/>
              <a:t>Do you work well with other people?</a:t>
            </a:r>
          </a:p>
          <a:p>
            <a:r>
              <a:rPr lang="en-GB" dirty="0"/>
              <a:t>Do you take work home with you?</a:t>
            </a:r>
          </a:p>
          <a:p>
            <a:r>
              <a:rPr lang="en-GB" dirty="0"/>
              <a:t>How are you different from the competition?</a:t>
            </a:r>
          </a:p>
        </p:txBody>
      </p:sp>
    </p:spTree>
    <p:extLst>
      <p:ext uri="{BB962C8B-B14F-4D97-AF65-F5344CB8AC3E}">
        <p14:creationId xmlns:p14="http://schemas.microsoft.com/office/powerpoint/2010/main" val="3529957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CBBAB-0241-479F-8EE3-0164F4C36F06}"/>
              </a:ext>
            </a:extLst>
          </p:cNvPr>
          <p:cNvSpPr>
            <a:spLocks noGrp="1"/>
          </p:cNvSpPr>
          <p:nvPr>
            <p:ph type="title"/>
          </p:nvPr>
        </p:nvSpPr>
        <p:spPr/>
        <p:txBody>
          <a:bodyPr/>
          <a:lstStyle/>
          <a:p>
            <a:r>
              <a:rPr lang="bg-BG" dirty="0"/>
              <a:t>Какво да не питаме:</a:t>
            </a:r>
          </a:p>
        </p:txBody>
      </p:sp>
      <p:sp>
        <p:nvSpPr>
          <p:cNvPr id="3" name="Content Placeholder 2">
            <a:extLst>
              <a:ext uri="{FF2B5EF4-FFF2-40B4-BE49-F238E27FC236}">
                <a16:creationId xmlns:a16="http://schemas.microsoft.com/office/drawing/2014/main" id="{A5373DC8-12C4-4EE1-A46D-4B2BC2FBDA67}"/>
              </a:ext>
            </a:extLst>
          </p:cNvPr>
          <p:cNvSpPr>
            <a:spLocks noGrp="1"/>
          </p:cNvSpPr>
          <p:nvPr>
            <p:ph idx="1"/>
          </p:nvPr>
        </p:nvSpPr>
        <p:spPr/>
        <p:txBody>
          <a:bodyPr/>
          <a:lstStyle/>
          <a:p>
            <a:r>
              <a:rPr lang="bg-BG" dirty="0"/>
              <a:t>А вашата компания с какво се занимаваше</a:t>
            </a:r>
            <a:r>
              <a:rPr lang="en-GB" dirty="0"/>
              <a:t>? </a:t>
            </a:r>
            <a:endParaRPr lang="bg-BG" dirty="0"/>
          </a:p>
          <a:p>
            <a:r>
              <a:rPr lang="bg-BG" dirty="0"/>
              <a:t>Имате ли бюджет, че аз за по малко от 8000 </a:t>
            </a:r>
            <a:r>
              <a:rPr lang="bg-BG" dirty="0" err="1"/>
              <a:t>лв</a:t>
            </a:r>
            <a:r>
              <a:rPr lang="bg-BG" dirty="0"/>
              <a:t>, няма смисъл да говорим…</a:t>
            </a:r>
            <a:endParaRPr lang="en-GB" dirty="0"/>
          </a:p>
          <a:p>
            <a:r>
              <a:rPr lang="bg-BG" dirty="0"/>
              <a:t>Кога мога да почна да си ползвам отпуската </a:t>
            </a:r>
            <a:r>
              <a:rPr lang="en-GB" dirty="0"/>
              <a:t>? </a:t>
            </a:r>
          </a:p>
          <a:p>
            <a:r>
              <a:rPr lang="bg-BG" dirty="0"/>
              <a:t>Може ли да ми промените работното време до 17:30, че ходя на народни танци</a:t>
            </a:r>
            <a:r>
              <a:rPr lang="en-GB" dirty="0"/>
              <a:t>?</a:t>
            </a:r>
          </a:p>
          <a:p>
            <a:r>
              <a:rPr lang="bg-BG" dirty="0"/>
              <a:t>Получих ли работата</a:t>
            </a:r>
            <a:r>
              <a:rPr lang="en-GB" dirty="0"/>
              <a:t>? </a:t>
            </a:r>
            <a:endParaRPr lang="bg-BG" dirty="0"/>
          </a:p>
        </p:txBody>
      </p:sp>
    </p:spTree>
    <p:extLst>
      <p:ext uri="{BB962C8B-B14F-4D97-AF65-F5344CB8AC3E}">
        <p14:creationId xmlns:p14="http://schemas.microsoft.com/office/powerpoint/2010/main" val="168755093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AA891-8D02-425B-BA8D-415F879C957A}"/>
              </a:ext>
            </a:extLst>
          </p:cNvPr>
          <p:cNvSpPr>
            <a:spLocks noGrp="1"/>
          </p:cNvSpPr>
          <p:nvPr>
            <p:ph type="title"/>
          </p:nvPr>
        </p:nvSpPr>
        <p:spPr/>
        <p:txBody>
          <a:bodyPr/>
          <a:lstStyle/>
          <a:p>
            <a:r>
              <a:rPr lang="en-GB" dirty="0"/>
              <a:t>Common Interview questions</a:t>
            </a:r>
            <a:endParaRPr lang="bg-BG" dirty="0"/>
          </a:p>
        </p:txBody>
      </p:sp>
      <p:sp>
        <p:nvSpPr>
          <p:cNvPr id="3" name="Content Placeholder 2">
            <a:extLst>
              <a:ext uri="{FF2B5EF4-FFF2-40B4-BE49-F238E27FC236}">
                <a16:creationId xmlns:a16="http://schemas.microsoft.com/office/drawing/2014/main" id="{09EF13A0-3E91-48FE-8802-697F01EA2086}"/>
              </a:ext>
            </a:extLst>
          </p:cNvPr>
          <p:cNvSpPr>
            <a:spLocks noGrp="1"/>
          </p:cNvSpPr>
          <p:nvPr>
            <p:ph idx="1"/>
          </p:nvPr>
        </p:nvSpPr>
        <p:spPr/>
        <p:txBody>
          <a:bodyPr>
            <a:normAutofit lnSpcReduction="10000"/>
          </a:bodyPr>
          <a:lstStyle/>
          <a:p>
            <a:r>
              <a:rPr lang="en-GB" dirty="0"/>
              <a:t>How do you view yourself? Whom do you compare yourself to?</a:t>
            </a:r>
          </a:p>
          <a:p>
            <a:r>
              <a:rPr lang="en-GB" dirty="0"/>
              <a:t>How does this job fit in with your career plan?</a:t>
            </a:r>
          </a:p>
          <a:p>
            <a:r>
              <a:rPr lang="en-GB" dirty="0"/>
              <a:t>How many hours a week do you normally work?</a:t>
            </a:r>
          </a:p>
          <a:p>
            <a:r>
              <a:rPr lang="en-GB" dirty="0"/>
              <a:t>How would you adjust to working for a new company?</a:t>
            </a:r>
          </a:p>
          <a:p>
            <a:r>
              <a:rPr lang="en-GB" dirty="0"/>
              <a:t>How would you describe the pace at which you work?</a:t>
            </a:r>
          </a:p>
          <a:p>
            <a:r>
              <a:rPr lang="en-GB" dirty="0"/>
              <a:t>How would your co-workers describe your personality?</a:t>
            </a:r>
          </a:p>
          <a:p>
            <a:r>
              <a:rPr lang="en-GB" dirty="0"/>
              <a:t>Is there anything else we should know about you?</a:t>
            </a:r>
          </a:p>
          <a:p>
            <a:r>
              <a:rPr lang="en-GB" dirty="0"/>
              <a:t>What motivates you?</a:t>
            </a:r>
          </a:p>
          <a:p>
            <a:r>
              <a:rPr lang="en-GB" dirty="0"/>
              <a:t>Are you a self motivator?</a:t>
            </a:r>
          </a:p>
          <a:p>
            <a:r>
              <a:rPr lang="en-GB" dirty="0"/>
              <a:t>What do you find are the most difficult decisions to make?</a:t>
            </a:r>
          </a:p>
        </p:txBody>
      </p:sp>
    </p:spTree>
    <p:extLst>
      <p:ext uri="{BB962C8B-B14F-4D97-AF65-F5344CB8AC3E}">
        <p14:creationId xmlns:p14="http://schemas.microsoft.com/office/powerpoint/2010/main" val="213055392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AA891-8D02-425B-BA8D-415F879C957A}"/>
              </a:ext>
            </a:extLst>
          </p:cNvPr>
          <p:cNvSpPr>
            <a:spLocks noGrp="1"/>
          </p:cNvSpPr>
          <p:nvPr>
            <p:ph type="title"/>
          </p:nvPr>
        </p:nvSpPr>
        <p:spPr/>
        <p:txBody>
          <a:bodyPr/>
          <a:lstStyle/>
          <a:p>
            <a:r>
              <a:rPr lang="en-GB" dirty="0"/>
              <a:t>Common Interview questions</a:t>
            </a:r>
            <a:endParaRPr lang="bg-BG" dirty="0"/>
          </a:p>
        </p:txBody>
      </p:sp>
      <p:sp>
        <p:nvSpPr>
          <p:cNvPr id="3" name="Content Placeholder 2">
            <a:extLst>
              <a:ext uri="{FF2B5EF4-FFF2-40B4-BE49-F238E27FC236}">
                <a16:creationId xmlns:a16="http://schemas.microsoft.com/office/drawing/2014/main" id="{09EF13A0-3E91-48FE-8802-697F01EA2086}"/>
              </a:ext>
            </a:extLst>
          </p:cNvPr>
          <p:cNvSpPr>
            <a:spLocks noGrp="1"/>
          </p:cNvSpPr>
          <p:nvPr>
            <p:ph idx="1"/>
          </p:nvPr>
        </p:nvSpPr>
        <p:spPr/>
        <p:txBody>
          <a:bodyPr>
            <a:normAutofit fontScale="92500"/>
          </a:bodyPr>
          <a:lstStyle/>
          <a:p>
            <a:r>
              <a:rPr lang="en-GB"/>
              <a:t>What </a:t>
            </a:r>
            <a:r>
              <a:rPr lang="en-GB" dirty="0"/>
              <a:t>has been the greatest disappointment in your life?</a:t>
            </a:r>
          </a:p>
          <a:p>
            <a:r>
              <a:rPr lang="en-GB" dirty="0"/>
              <a:t>What are you passionate about?</a:t>
            </a:r>
          </a:p>
          <a:p>
            <a:r>
              <a:rPr lang="en-GB" dirty="0"/>
              <a:t>What are your hobbies?</a:t>
            </a:r>
          </a:p>
          <a:p>
            <a:r>
              <a:rPr lang="en-GB" dirty="0"/>
              <a:t>What are your pet peeves?</a:t>
            </a:r>
          </a:p>
          <a:p>
            <a:r>
              <a:rPr lang="en-GB" dirty="0"/>
              <a:t>What is your dream job?</a:t>
            </a:r>
          </a:p>
          <a:p>
            <a:r>
              <a:rPr lang="en-GB" dirty="0"/>
              <a:t>What will you miss most about your last job?</a:t>
            </a:r>
          </a:p>
          <a:p>
            <a:r>
              <a:rPr lang="en-GB" dirty="0"/>
              <a:t>What won’t you miss about your last job?</a:t>
            </a:r>
          </a:p>
          <a:p>
            <a:r>
              <a:rPr lang="en-GB" dirty="0"/>
              <a:t>Would you rather be liked or respected?</a:t>
            </a:r>
          </a:p>
          <a:p>
            <a:r>
              <a:rPr lang="en-GB" dirty="0"/>
              <a:t>Why should I take a risk on you?</a:t>
            </a:r>
          </a:p>
          <a:p>
            <a:r>
              <a:rPr lang="en-GB" dirty="0"/>
              <a:t>If you could relive the last 10 years of your life, what would you do differently?</a:t>
            </a:r>
            <a:endParaRPr lang="bg-BG" dirty="0"/>
          </a:p>
        </p:txBody>
      </p:sp>
    </p:spTree>
    <p:extLst>
      <p:ext uri="{BB962C8B-B14F-4D97-AF65-F5344CB8AC3E}">
        <p14:creationId xmlns:p14="http://schemas.microsoft.com/office/powerpoint/2010/main" val="395879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E4F9A-6907-4E62-BD41-743199D2FD27}"/>
              </a:ext>
            </a:extLst>
          </p:cNvPr>
          <p:cNvSpPr>
            <a:spLocks noGrp="1"/>
          </p:cNvSpPr>
          <p:nvPr>
            <p:ph type="title"/>
          </p:nvPr>
        </p:nvSpPr>
        <p:spPr/>
        <p:txBody>
          <a:bodyPr/>
          <a:lstStyle/>
          <a:p>
            <a:r>
              <a:rPr lang="en-GB" dirty="0"/>
              <a:t>PM interview questions </a:t>
            </a:r>
            <a:endParaRPr lang="bg-BG" dirty="0"/>
          </a:p>
        </p:txBody>
      </p:sp>
      <p:sp>
        <p:nvSpPr>
          <p:cNvPr id="3" name="Content Placeholder 2">
            <a:extLst>
              <a:ext uri="{FF2B5EF4-FFF2-40B4-BE49-F238E27FC236}">
                <a16:creationId xmlns:a16="http://schemas.microsoft.com/office/drawing/2014/main" id="{12A5C840-138C-4B1A-89AF-DABAEC6459FB}"/>
              </a:ext>
            </a:extLst>
          </p:cNvPr>
          <p:cNvSpPr>
            <a:spLocks noGrp="1"/>
          </p:cNvSpPr>
          <p:nvPr>
            <p:ph idx="1"/>
          </p:nvPr>
        </p:nvSpPr>
        <p:spPr/>
        <p:txBody>
          <a:bodyPr/>
          <a:lstStyle/>
          <a:p>
            <a:r>
              <a:rPr lang="bg-BG" dirty="0"/>
              <a:t>Как постигате резултати ?</a:t>
            </a:r>
          </a:p>
          <a:p>
            <a:r>
              <a:rPr lang="bg-BG" dirty="0"/>
              <a:t>Как работите с хора ?</a:t>
            </a:r>
          </a:p>
          <a:p>
            <a:r>
              <a:rPr lang="bg-BG" dirty="0"/>
              <a:t>Как работите под стрес ?</a:t>
            </a:r>
            <a:endParaRPr lang="en-US" dirty="0"/>
          </a:p>
          <a:p>
            <a:pPr marL="0" indent="0">
              <a:buNone/>
            </a:pPr>
            <a:endParaRPr lang="bg-BG" dirty="0"/>
          </a:p>
        </p:txBody>
      </p:sp>
      <p:sp>
        <p:nvSpPr>
          <p:cNvPr id="4" name="Rectangle 3">
            <a:extLst>
              <a:ext uri="{FF2B5EF4-FFF2-40B4-BE49-F238E27FC236}">
                <a16:creationId xmlns:a16="http://schemas.microsoft.com/office/drawing/2014/main" id="{B0DCD441-12A2-4959-9C98-771F8E864EF0}"/>
              </a:ext>
            </a:extLst>
          </p:cNvPr>
          <p:cNvSpPr/>
          <p:nvPr/>
        </p:nvSpPr>
        <p:spPr>
          <a:xfrm>
            <a:off x="3072356" y="6488668"/>
            <a:ext cx="5625258" cy="369332"/>
          </a:xfrm>
          <a:prstGeom prst="rect">
            <a:avLst/>
          </a:prstGeom>
        </p:spPr>
        <p:txBody>
          <a:bodyPr wrap="none">
            <a:spAutoFit/>
          </a:bodyPr>
          <a:lstStyle/>
          <a:p>
            <a:r>
              <a:rPr lang="ru-RU" dirty="0"/>
              <a:t>Как </a:t>
            </a:r>
            <a:r>
              <a:rPr lang="ru-RU" dirty="0" err="1"/>
              <a:t>дасе</a:t>
            </a:r>
            <a:r>
              <a:rPr lang="ru-RU" dirty="0"/>
              <a:t> представим успешно на IT </a:t>
            </a:r>
            <a:r>
              <a:rPr lang="ru-RU" dirty="0" err="1"/>
              <a:t>интервю</a:t>
            </a:r>
            <a:r>
              <a:rPr lang="ru-RU" dirty="0"/>
              <a:t>.</a:t>
            </a:r>
            <a:endParaRPr lang="bg-BG" dirty="0"/>
          </a:p>
        </p:txBody>
      </p:sp>
    </p:spTree>
    <p:extLst>
      <p:ext uri="{BB962C8B-B14F-4D97-AF65-F5344CB8AC3E}">
        <p14:creationId xmlns:p14="http://schemas.microsoft.com/office/powerpoint/2010/main" val="285749792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E4F9A-6907-4E62-BD41-743199D2FD27}"/>
              </a:ext>
            </a:extLst>
          </p:cNvPr>
          <p:cNvSpPr>
            <a:spLocks noGrp="1"/>
          </p:cNvSpPr>
          <p:nvPr>
            <p:ph type="title"/>
          </p:nvPr>
        </p:nvSpPr>
        <p:spPr/>
        <p:txBody>
          <a:bodyPr/>
          <a:lstStyle/>
          <a:p>
            <a:r>
              <a:rPr lang="en-GB" dirty="0"/>
              <a:t>PM interview </a:t>
            </a:r>
            <a:r>
              <a:rPr lang="en-GB" dirty="0" err="1"/>
              <a:t>interview</a:t>
            </a:r>
            <a:r>
              <a:rPr lang="en-GB" dirty="0"/>
              <a:t> questions</a:t>
            </a:r>
            <a:r>
              <a:rPr lang="bg-BG" dirty="0"/>
              <a:t> Е</a:t>
            </a:r>
            <a:r>
              <a:rPr lang="en-GB" dirty="0"/>
              <a:t>Examples </a:t>
            </a:r>
            <a:endParaRPr lang="bg-BG" dirty="0"/>
          </a:p>
        </p:txBody>
      </p:sp>
      <p:sp>
        <p:nvSpPr>
          <p:cNvPr id="3" name="Content Placeholder 2">
            <a:extLst>
              <a:ext uri="{FF2B5EF4-FFF2-40B4-BE49-F238E27FC236}">
                <a16:creationId xmlns:a16="http://schemas.microsoft.com/office/drawing/2014/main" id="{12A5C840-138C-4B1A-89AF-DABAEC6459FB}"/>
              </a:ext>
            </a:extLst>
          </p:cNvPr>
          <p:cNvSpPr>
            <a:spLocks noGrp="1"/>
          </p:cNvSpPr>
          <p:nvPr>
            <p:ph idx="1"/>
          </p:nvPr>
        </p:nvSpPr>
        <p:spPr/>
        <p:txBody>
          <a:bodyPr/>
          <a:lstStyle/>
          <a:p>
            <a:r>
              <a:rPr lang="en-GB" dirty="0"/>
              <a:t>What do you expect from a manager? - </a:t>
            </a:r>
            <a:r>
              <a:rPr lang="en-GB" dirty="0">
                <a:hlinkClick r:id="rId2"/>
              </a:rPr>
              <a:t>Best Answers</a:t>
            </a:r>
            <a:endParaRPr lang="en-GB" dirty="0"/>
          </a:p>
          <a:p>
            <a:r>
              <a:rPr lang="en-GB" dirty="0"/>
              <a:t>Share some examples of the ways in which you've impacted worker safety. - </a:t>
            </a:r>
            <a:r>
              <a:rPr lang="en-GB" dirty="0">
                <a:hlinkClick r:id="rId3"/>
              </a:rPr>
              <a:t>Best Answers</a:t>
            </a:r>
            <a:endParaRPr lang="en-GB" dirty="0"/>
          </a:p>
          <a:p>
            <a:r>
              <a:rPr lang="en-GB" dirty="0"/>
              <a:t>Who was your best manager and who was the worst? - </a:t>
            </a:r>
            <a:r>
              <a:rPr lang="en-GB" dirty="0">
                <a:hlinkClick r:id="rId4"/>
              </a:rPr>
              <a:t>Best Answers</a:t>
            </a:r>
            <a:endParaRPr lang="en-GB" dirty="0"/>
          </a:p>
          <a:p>
            <a:r>
              <a:rPr lang="en-GB" dirty="0"/>
              <a:t>What strategies would you use to motivate your team? - </a:t>
            </a:r>
            <a:r>
              <a:rPr lang="en-GB" dirty="0">
                <a:hlinkClick r:id="rId5"/>
              </a:rPr>
              <a:t>Best Answers</a:t>
            </a:r>
            <a:endParaRPr lang="en-GB" dirty="0"/>
          </a:p>
          <a:p>
            <a:r>
              <a:rPr lang="en-GB" dirty="0"/>
              <a:t>What was it like working for your manager? - </a:t>
            </a:r>
            <a:r>
              <a:rPr lang="en-GB" dirty="0">
                <a:hlinkClick r:id="rId6"/>
              </a:rPr>
              <a:t>Best Answers</a:t>
            </a:r>
            <a:endParaRPr lang="en-GB" dirty="0"/>
          </a:p>
          <a:p>
            <a:r>
              <a:rPr lang="en-GB" dirty="0"/>
              <a:t>What major challenges and problems have you faced? How did you handle them? - </a:t>
            </a:r>
            <a:r>
              <a:rPr lang="en-GB" dirty="0">
                <a:hlinkClick r:id="rId7"/>
              </a:rPr>
              <a:t>Best Answers</a:t>
            </a:r>
            <a:endParaRPr lang="en-GB" dirty="0"/>
          </a:p>
          <a:p>
            <a:pPr marL="0" indent="0">
              <a:buNone/>
            </a:pPr>
            <a:endParaRPr lang="bg-BG" dirty="0"/>
          </a:p>
        </p:txBody>
      </p:sp>
      <p:sp>
        <p:nvSpPr>
          <p:cNvPr id="4" name="Rectangle 3">
            <a:extLst>
              <a:ext uri="{FF2B5EF4-FFF2-40B4-BE49-F238E27FC236}">
                <a16:creationId xmlns:a16="http://schemas.microsoft.com/office/drawing/2014/main" id="{B0DCD441-12A2-4959-9C98-771F8E864EF0}"/>
              </a:ext>
            </a:extLst>
          </p:cNvPr>
          <p:cNvSpPr/>
          <p:nvPr/>
        </p:nvSpPr>
        <p:spPr>
          <a:xfrm>
            <a:off x="3072356" y="6488668"/>
            <a:ext cx="5689378" cy="369332"/>
          </a:xfrm>
          <a:prstGeom prst="rect">
            <a:avLst/>
          </a:prstGeom>
        </p:spPr>
        <p:txBody>
          <a:bodyPr wrap="none">
            <a:spAutoFit/>
          </a:bodyPr>
          <a:lstStyle/>
          <a:p>
            <a:r>
              <a:rPr lang="ru-RU" dirty="0"/>
              <a:t>Как да</a:t>
            </a:r>
            <a:r>
              <a:rPr lang="en-US" dirty="0"/>
              <a:t> </a:t>
            </a:r>
            <a:r>
              <a:rPr lang="ru-RU" dirty="0"/>
              <a:t>се представим успешно на IT </a:t>
            </a:r>
            <a:r>
              <a:rPr lang="ru-RU" dirty="0" err="1"/>
              <a:t>интервю</a:t>
            </a:r>
            <a:r>
              <a:rPr lang="ru-RU" dirty="0"/>
              <a:t>.</a:t>
            </a:r>
            <a:endParaRPr lang="bg-BG" dirty="0"/>
          </a:p>
        </p:txBody>
      </p:sp>
    </p:spTree>
    <p:extLst>
      <p:ext uri="{BB962C8B-B14F-4D97-AF65-F5344CB8AC3E}">
        <p14:creationId xmlns:p14="http://schemas.microsoft.com/office/powerpoint/2010/main" val="174390758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E4F9A-6907-4E62-BD41-743199D2FD27}"/>
              </a:ext>
            </a:extLst>
          </p:cNvPr>
          <p:cNvSpPr>
            <a:spLocks noGrp="1"/>
          </p:cNvSpPr>
          <p:nvPr>
            <p:ph type="title"/>
          </p:nvPr>
        </p:nvSpPr>
        <p:spPr/>
        <p:txBody>
          <a:bodyPr/>
          <a:lstStyle/>
          <a:p>
            <a:r>
              <a:rPr lang="en-GB" dirty="0"/>
              <a:t>PM interview questions Employee </a:t>
            </a:r>
            <a:endParaRPr lang="bg-BG" dirty="0"/>
          </a:p>
        </p:txBody>
      </p:sp>
      <p:sp>
        <p:nvSpPr>
          <p:cNvPr id="3" name="Content Placeholder 2">
            <a:extLst>
              <a:ext uri="{FF2B5EF4-FFF2-40B4-BE49-F238E27FC236}">
                <a16:creationId xmlns:a16="http://schemas.microsoft.com/office/drawing/2014/main" id="{12A5C840-138C-4B1A-89AF-DABAEC6459FB}"/>
              </a:ext>
            </a:extLst>
          </p:cNvPr>
          <p:cNvSpPr>
            <a:spLocks noGrp="1"/>
          </p:cNvSpPr>
          <p:nvPr>
            <p:ph idx="1"/>
          </p:nvPr>
        </p:nvSpPr>
        <p:spPr/>
        <p:txBody>
          <a:bodyPr/>
          <a:lstStyle/>
          <a:p>
            <a:r>
              <a:rPr lang="en-GB" b="1" dirty="0"/>
              <a:t>Interview Questions About Employees</a:t>
            </a:r>
            <a:endParaRPr lang="en-GB" dirty="0"/>
          </a:p>
          <a:p>
            <a:r>
              <a:rPr lang="en-GB" dirty="0"/>
              <a:t>Describe how you managed a problem employee. - </a:t>
            </a:r>
            <a:r>
              <a:rPr lang="en-GB" dirty="0">
                <a:hlinkClick r:id="rId2"/>
              </a:rPr>
              <a:t>Best Answers</a:t>
            </a:r>
            <a:endParaRPr lang="en-GB" dirty="0"/>
          </a:p>
          <a:p>
            <a:r>
              <a:rPr lang="en-GB" dirty="0"/>
              <a:t>If you knew a manager is 100 percent wrong about something, how would you handle it? - </a:t>
            </a:r>
            <a:r>
              <a:rPr lang="en-GB" dirty="0">
                <a:hlinkClick r:id="rId3"/>
              </a:rPr>
              <a:t>Best Answers</a:t>
            </a:r>
            <a:endParaRPr lang="en-GB" dirty="0"/>
          </a:p>
          <a:p>
            <a:r>
              <a:rPr lang="en-GB" dirty="0">
                <a:hlinkClick r:id="rId4"/>
              </a:rPr>
              <a:t>How do you feel about working in a team environment?</a:t>
            </a:r>
            <a:endParaRPr lang="en-GB" dirty="0"/>
          </a:p>
          <a:p>
            <a:pPr marL="0" indent="0">
              <a:buNone/>
            </a:pPr>
            <a:endParaRPr lang="bg-BG" dirty="0"/>
          </a:p>
        </p:txBody>
      </p:sp>
      <p:sp>
        <p:nvSpPr>
          <p:cNvPr id="4" name="Rectangle 3">
            <a:extLst>
              <a:ext uri="{FF2B5EF4-FFF2-40B4-BE49-F238E27FC236}">
                <a16:creationId xmlns:a16="http://schemas.microsoft.com/office/drawing/2014/main" id="{B0DCD441-12A2-4959-9C98-771F8E864EF0}"/>
              </a:ext>
            </a:extLst>
          </p:cNvPr>
          <p:cNvSpPr/>
          <p:nvPr/>
        </p:nvSpPr>
        <p:spPr>
          <a:xfrm>
            <a:off x="3072356" y="6488668"/>
            <a:ext cx="5625258" cy="369332"/>
          </a:xfrm>
          <a:prstGeom prst="rect">
            <a:avLst/>
          </a:prstGeom>
        </p:spPr>
        <p:txBody>
          <a:bodyPr wrap="none">
            <a:spAutoFit/>
          </a:bodyPr>
          <a:lstStyle/>
          <a:p>
            <a:r>
              <a:rPr lang="ru-RU" dirty="0"/>
              <a:t>Как </a:t>
            </a:r>
            <a:r>
              <a:rPr lang="ru-RU" dirty="0" err="1"/>
              <a:t>дасе</a:t>
            </a:r>
            <a:r>
              <a:rPr lang="ru-RU" dirty="0"/>
              <a:t> представим успешно на IT </a:t>
            </a:r>
            <a:r>
              <a:rPr lang="ru-RU" dirty="0" err="1"/>
              <a:t>интервю</a:t>
            </a:r>
            <a:r>
              <a:rPr lang="ru-RU" dirty="0"/>
              <a:t>.</a:t>
            </a:r>
            <a:endParaRPr lang="bg-BG" dirty="0"/>
          </a:p>
        </p:txBody>
      </p:sp>
    </p:spTree>
    <p:extLst>
      <p:ext uri="{BB962C8B-B14F-4D97-AF65-F5344CB8AC3E}">
        <p14:creationId xmlns:p14="http://schemas.microsoft.com/office/powerpoint/2010/main" val="169561721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E4F9A-6907-4E62-BD41-743199D2FD27}"/>
              </a:ext>
            </a:extLst>
          </p:cNvPr>
          <p:cNvSpPr>
            <a:spLocks noGrp="1"/>
          </p:cNvSpPr>
          <p:nvPr>
            <p:ph type="title"/>
          </p:nvPr>
        </p:nvSpPr>
        <p:spPr/>
        <p:txBody>
          <a:bodyPr/>
          <a:lstStyle/>
          <a:p>
            <a:r>
              <a:rPr lang="en-GB" dirty="0"/>
              <a:t>PM interview </a:t>
            </a:r>
            <a:r>
              <a:rPr lang="en-GB" dirty="0" err="1"/>
              <a:t>interview</a:t>
            </a:r>
            <a:r>
              <a:rPr lang="en-GB" dirty="0"/>
              <a:t> </a:t>
            </a:r>
            <a:r>
              <a:rPr lang="en-GB" dirty="0" err="1"/>
              <a:t>questionS</a:t>
            </a:r>
            <a:r>
              <a:rPr lang="en-GB" dirty="0"/>
              <a:t> Employee </a:t>
            </a:r>
            <a:endParaRPr lang="bg-BG" dirty="0"/>
          </a:p>
        </p:txBody>
      </p:sp>
      <p:sp>
        <p:nvSpPr>
          <p:cNvPr id="3" name="Content Placeholder 2">
            <a:extLst>
              <a:ext uri="{FF2B5EF4-FFF2-40B4-BE49-F238E27FC236}">
                <a16:creationId xmlns:a16="http://schemas.microsoft.com/office/drawing/2014/main" id="{12A5C840-138C-4B1A-89AF-DABAEC6459FB}"/>
              </a:ext>
            </a:extLst>
          </p:cNvPr>
          <p:cNvSpPr>
            <a:spLocks noGrp="1"/>
          </p:cNvSpPr>
          <p:nvPr>
            <p:ph idx="1"/>
          </p:nvPr>
        </p:nvSpPr>
        <p:spPr/>
        <p:txBody>
          <a:bodyPr/>
          <a:lstStyle/>
          <a:p>
            <a:r>
              <a:rPr lang="en-GB" b="1" dirty="0"/>
              <a:t>Interview Questions About Employees</a:t>
            </a:r>
            <a:endParaRPr lang="en-GB" dirty="0"/>
          </a:p>
          <a:p>
            <a:r>
              <a:rPr lang="en-GB" dirty="0"/>
              <a:t>Describe how you managed a problem employee. - </a:t>
            </a:r>
            <a:r>
              <a:rPr lang="en-GB" dirty="0">
                <a:hlinkClick r:id="rId2"/>
              </a:rPr>
              <a:t>Best Answers</a:t>
            </a:r>
            <a:endParaRPr lang="en-GB" dirty="0"/>
          </a:p>
          <a:p>
            <a:r>
              <a:rPr lang="en-GB" dirty="0"/>
              <a:t>If you knew a manager is 100 percent wrong about something, how would you handle it? - </a:t>
            </a:r>
            <a:r>
              <a:rPr lang="en-GB" dirty="0">
                <a:hlinkClick r:id="rId3"/>
              </a:rPr>
              <a:t>Best Answers</a:t>
            </a:r>
            <a:endParaRPr lang="en-GB" dirty="0"/>
          </a:p>
          <a:p>
            <a:r>
              <a:rPr lang="en-GB" dirty="0">
                <a:hlinkClick r:id="rId4"/>
              </a:rPr>
              <a:t>How do you feel about working in a team environment?</a:t>
            </a:r>
            <a:endParaRPr lang="en-GB" dirty="0"/>
          </a:p>
          <a:p>
            <a:pPr marL="0" indent="0">
              <a:buNone/>
            </a:pPr>
            <a:endParaRPr lang="bg-BG" dirty="0"/>
          </a:p>
        </p:txBody>
      </p:sp>
      <p:sp>
        <p:nvSpPr>
          <p:cNvPr id="4" name="Rectangle 3">
            <a:extLst>
              <a:ext uri="{FF2B5EF4-FFF2-40B4-BE49-F238E27FC236}">
                <a16:creationId xmlns:a16="http://schemas.microsoft.com/office/drawing/2014/main" id="{B0DCD441-12A2-4959-9C98-771F8E864EF0}"/>
              </a:ext>
            </a:extLst>
          </p:cNvPr>
          <p:cNvSpPr/>
          <p:nvPr/>
        </p:nvSpPr>
        <p:spPr>
          <a:xfrm>
            <a:off x="3072356" y="6488668"/>
            <a:ext cx="5625258" cy="369332"/>
          </a:xfrm>
          <a:prstGeom prst="rect">
            <a:avLst/>
          </a:prstGeom>
        </p:spPr>
        <p:txBody>
          <a:bodyPr wrap="none">
            <a:spAutoFit/>
          </a:bodyPr>
          <a:lstStyle/>
          <a:p>
            <a:r>
              <a:rPr lang="ru-RU" dirty="0"/>
              <a:t>Как </a:t>
            </a:r>
            <a:r>
              <a:rPr lang="ru-RU" dirty="0" err="1"/>
              <a:t>дасе</a:t>
            </a:r>
            <a:r>
              <a:rPr lang="ru-RU" dirty="0"/>
              <a:t> представим успешно на IT </a:t>
            </a:r>
            <a:r>
              <a:rPr lang="ru-RU" dirty="0" err="1"/>
              <a:t>интервю</a:t>
            </a:r>
            <a:r>
              <a:rPr lang="ru-RU" dirty="0"/>
              <a:t>.</a:t>
            </a:r>
            <a:endParaRPr lang="bg-BG" dirty="0"/>
          </a:p>
        </p:txBody>
      </p:sp>
    </p:spTree>
    <p:extLst>
      <p:ext uri="{BB962C8B-B14F-4D97-AF65-F5344CB8AC3E}">
        <p14:creationId xmlns:p14="http://schemas.microsoft.com/office/powerpoint/2010/main" val="247341514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E4F9A-6907-4E62-BD41-743199D2FD27}"/>
              </a:ext>
            </a:extLst>
          </p:cNvPr>
          <p:cNvSpPr>
            <a:spLocks noGrp="1"/>
          </p:cNvSpPr>
          <p:nvPr>
            <p:ph type="title"/>
          </p:nvPr>
        </p:nvSpPr>
        <p:spPr/>
        <p:txBody>
          <a:bodyPr/>
          <a:lstStyle/>
          <a:p>
            <a:r>
              <a:rPr lang="en-GB" dirty="0"/>
              <a:t>PM interview </a:t>
            </a:r>
            <a:r>
              <a:rPr lang="en-GB" dirty="0" err="1"/>
              <a:t>interview</a:t>
            </a:r>
            <a:r>
              <a:rPr lang="en-GB" dirty="0"/>
              <a:t> </a:t>
            </a:r>
            <a:r>
              <a:rPr lang="en-GB" dirty="0" err="1"/>
              <a:t>questionS</a:t>
            </a:r>
            <a:r>
              <a:rPr lang="en-GB" dirty="0"/>
              <a:t> Employee </a:t>
            </a:r>
            <a:endParaRPr lang="bg-BG" dirty="0"/>
          </a:p>
        </p:txBody>
      </p:sp>
      <p:sp>
        <p:nvSpPr>
          <p:cNvPr id="3" name="Content Placeholder 2">
            <a:extLst>
              <a:ext uri="{FF2B5EF4-FFF2-40B4-BE49-F238E27FC236}">
                <a16:creationId xmlns:a16="http://schemas.microsoft.com/office/drawing/2014/main" id="{12A5C840-138C-4B1A-89AF-DABAEC6459FB}"/>
              </a:ext>
            </a:extLst>
          </p:cNvPr>
          <p:cNvSpPr>
            <a:spLocks noGrp="1"/>
          </p:cNvSpPr>
          <p:nvPr>
            <p:ph idx="1"/>
          </p:nvPr>
        </p:nvSpPr>
        <p:spPr/>
        <p:txBody>
          <a:bodyPr>
            <a:normAutofit fontScale="77500" lnSpcReduction="20000"/>
          </a:bodyPr>
          <a:lstStyle/>
          <a:p>
            <a:r>
              <a:rPr lang="en-GB" b="1" dirty="0"/>
              <a:t>Interview Questions About Your Qualifications and Skills</a:t>
            </a:r>
            <a:endParaRPr lang="en-GB" dirty="0"/>
          </a:p>
          <a:p>
            <a:r>
              <a:rPr lang="en-GB" dirty="0"/>
              <a:t>How do you evaluate success? - </a:t>
            </a:r>
            <a:r>
              <a:rPr lang="en-GB" dirty="0">
                <a:hlinkClick r:id="rId2"/>
              </a:rPr>
              <a:t>Best Answers</a:t>
            </a:r>
            <a:endParaRPr lang="en-GB" dirty="0"/>
          </a:p>
          <a:p>
            <a:r>
              <a:rPr lang="en-GB" dirty="0"/>
              <a:t>How do you handle stress and pressure? - </a:t>
            </a:r>
            <a:r>
              <a:rPr lang="en-GB" dirty="0">
                <a:hlinkClick r:id="rId3"/>
              </a:rPr>
              <a:t>Best Answers</a:t>
            </a:r>
            <a:endParaRPr lang="en-GB" dirty="0"/>
          </a:p>
          <a:p>
            <a:r>
              <a:rPr lang="en-GB" dirty="0"/>
              <a:t>How do you plan to achieve your goals? - </a:t>
            </a:r>
            <a:r>
              <a:rPr lang="en-GB" dirty="0">
                <a:hlinkClick r:id="rId4"/>
              </a:rPr>
              <a:t>Best Answers</a:t>
            </a:r>
            <a:endParaRPr lang="en-GB" dirty="0"/>
          </a:p>
          <a:p>
            <a:r>
              <a:rPr lang="en-GB" dirty="0"/>
              <a:t>How do you evaluate success? - </a:t>
            </a:r>
            <a:r>
              <a:rPr lang="en-GB" dirty="0">
                <a:hlinkClick r:id="rId2"/>
              </a:rPr>
              <a:t>Best Answers</a:t>
            </a:r>
            <a:endParaRPr lang="en-GB" dirty="0"/>
          </a:p>
          <a:p>
            <a:r>
              <a:rPr lang="en-GB" dirty="0"/>
              <a:t>If the people who know you were asked why you should be hired, what would they say? - </a:t>
            </a:r>
            <a:r>
              <a:rPr lang="en-GB" dirty="0">
                <a:hlinkClick r:id="rId5"/>
              </a:rPr>
              <a:t>Best Answers</a:t>
            </a:r>
            <a:endParaRPr lang="en-GB" dirty="0"/>
          </a:p>
          <a:p>
            <a:r>
              <a:rPr lang="en-GB" dirty="0"/>
              <a:t>What can you contribute to this company? - </a:t>
            </a:r>
            <a:r>
              <a:rPr lang="en-GB" dirty="0">
                <a:hlinkClick r:id="rId6"/>
              </a:rPr>
              <a:t>Best Answers</a:t>
            </a:r>
            <a:endParaRPr lang="en-GB" dirty="0"/>
          </a:p>
          <a:p>
            <a:r>
              <a:rPr lang="en-GB" dirty="0"/>
              <a:t>What can you do for this company? - </a:t>
            </a:r>
            <a:r>
              <a:rPr lang="en-GB" dirty="0">
                <a:hlinkClick r:id="rId6"/>
              </a:rPr>
              <a:t>Best Answers</a:t>
            </a:r>
            <a:endParaRPr lang="en-GB" dirty="0"/>
          </a:p>
          <a:p>
            <a:r>
              <a:rPr lang="en-GB" dirty="0"/>
              <a:t>What applicable attributes and experience do you have? - </a:t>
            </a:r>
            <a:r>
              <a:rPr lang="en-GB" dirty="0">
                <a:hlinkClick r:id="rId7"/>
              </a:rPr>
              <a:t>Best Answers</a:t>
            </a:r>
            <a:endParaRPr lang="en-GB" dirty="0"/>
          </a:p>
          <a:p>
            <a:r>
              <a:rPr lang="en-GB" dirty="0"/>
              <a:t>Why are you the best person for the job? - </a:t>
            </a:r>
            <a:r>
              <a:rPr lang="en-GB" dirty="0">
                <a:hlinkClick r:id="rId5"/>
              </a:rPr>
              <a:t>Best Answers</a:t>
            </a:r>
            <a:endParaRPr lang="en-GB" dirty="0"/>
          </a:p>
          <a:p>
            <a:r>
              <a:rPr lang="en-GB" dirty="0"/>
              <a:t>Why should we hire you? - </a:t>
            </a:r>
            <a:r>
              <a:rPr lang="en-GB" dirty="0">
                <a:hlinkClick r:id="rId5"/>
              </a:rPr>
              <a:t>Best Answers</a:t>
            </a:r>
            <a:endParaRPr lang="en-GB" dirty="0"/>
          </a:p>
          <a:p>
            <a:r>
              <a:rPr lang="en-GB" dirty="0"/>
              <a:t>What were your responsibilities at your current (or last) positions? - </a:t>
            </a:r>
            <a:r>
              <a:rPr lang="en-GB" dirty="0">
                <a:hlinkClick r:id="rId8"/>
              </a:rPr>
              <a:t>Best Answers</a:t>
            </a:r>
            <a:endParaRPr lang="en-GB" dirty="0"/>
          </a:p>
          <a:p>
            <a:pPr marL="0" indent="0">
              <a:buNone/>
            </a:pPr>
            <a:endParaRPr lang="bg-BG" dirty="0"/>
          </a:p>
        </p:txBody>
      </p:sp>
      <p:sp>
        <p:nvSpPr>
          <p:cNvPr id="4" name="Rectangle 3">
            <a:extLst>
              <a:ext uri="{FF2B5EF4-FFF2-40B4-BE49-F238E27FC236}">
                <a16:creationId xmlns:a16="http://schemas.microsoft.com/office/drawing/2014/main" id="{B0DCD441-12A2-4959-9C98-771F8E864EF0}"/>
              </a:ext>
            </a:extLst>
          </p:cNvPr>
          <p:cNvSpPr/>
          <p:nvPr/>
        </p:nvSpPr>
        <p:spPr>
          <a:xfrm>
            <a:off x="3072356" y="6488668"/>
            <a:ext cx="5625258" cy="369332"/>
          </a:xfrm>
          <a:prstGeom prst="rect">
            <a:avLst/>
          </a:prstGeom>
        </p:spPr>
        <p:txBody>
          <a:bodyPr wrap="none">
            <a:spAutoFit/>
          </a:bodyPr>
          <a:lstStyle/>
          <a:p>
            <a:r>
              <a:rPr lang="ru-RU" dirty="0"/>
              <a:t>Как </a:t>
            </a:r>
            <a:r>
              <a:rPr lang="ru-RU" dirty="0" err="1"/>
              <a:t>дасе</a:t>
            </a:r>
            <a:r>
              <a:rPr lang="ru-RU" dirty="0"/>
              <a:t> представим успешно на IT </a:t>
            </a:r>
            <a:r>
              <a:rPr lang="ru-RU" dirty="0" err="1"/>
              <a:t>интервю</a:t>
            </a:r>
            <a:r>
              <a:rPr lang="ru-RU" dirty="0"/>
              <a:t>.</a:t>
            </a:r>
            <a:endParaRPr lang="bg-BG" dirty="0"/>
          </a:p>
        </p:txBody>
      </p:sp>
    </p:spTree>
    <p:extLst>
      <p:ext uri="{BB962C8B-B14F-4D97-AF65-F5344CB8AC3E}">
        <p14:creationId xmlns:p14="http://schemas.microsoft.com/office/powerpoint/2010/main" val="74790878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2D55E-FF2A-4E4E-AC3D-28FB15419DB6}"/>
              </a:ext>
            </a:extLst>
          </p:cNvPr>
          <p:cNvSpPr>
            <a:spLocks noGrp="1"/>
          </p:cNvSpPr>
          <p:nvPr>
            <p:ph type="title"/>
          </p:nvPr>
        </p:nvSpPr>
        <p:spPr/>
        <p:txBody>
          <a:bodyPr/>
          <a:lstStyle/>
          <a:p>
            <a:r>
              <a:rPr lang="en-GB" dirty="0"/>
              <a:t>Question about your previous jobs</a:t>
            </a:r>
            <a:endParaRPr lang="bg-BG" dirty="0"/>
          </a:p>
        </p:txBody>
      </p:sp>
      <p:sp>
        <p:nvSpPr>
          <p:cNvPr id="3" name="Content Placeholder 2">
            <a:extLst>
              <a:ext uri="{FF2B5EF4-FFF2-40B4-BE49-F238E27FC236}">
                <a16:creationId xmlns:a16="http://schemas.microsoft.com/office/drawing/2014/main" id="{6599D7F1-C83B-4D2A-BD41-AE8547E083EA}"/>
              </a:ext>
            </a:extLst>
          </p:cNvPr>
          <p:cNvSpPr>
            <a:spLocks noGrp="1"/>
          </p:cNvSpPr>
          <p:nvPr>
            <p:ph idx="1"/>
          </p:nvPr>
        </p:nvSpPr>
        <p:spPr/>
        <p:txBody>
          <a:bodyPr>
            <a:normAutofit/>
          </a:bodyPr>
          <a:lstStyle/>
          <a:p>
            <a:r>
              <a:rPr lang="en-GB">
                <a:hlinkClick r:id="rId2"/>
              </a:rPr>
              <a:t>Why </a:t>
            </a:r>
            <a:r>
              <a:rPr lang="en-GB" dirty="0">
                <a:hlinkClick r:id="rId2"/>
              </a:rPr>
              <a:t>were you laid-off?</a:t>
            </a:r>
            <a:endParaRPr lang="en-GB" dirty="0"/>
          </a:p>
          <a:p>
            <a:r>
              <a:rPr lang="en-GB" dirty="0">
                <a:hlinkClick r:id="rId3"/>
              </a:rPr>
              <a:t>Why did you quit your job?</a:t>
            </a:r>
            <a:endParaRPr lang="en-GB" dirty="0"/>
          </a:p>
          <a:p>
            <a:r>
              <a:rPr lang="en-GB" dirty="0">
                <a:hlinkClick r:id="rId4"/>
              </a:rPr>
              <a:t>Why did you resign?</a:t>
            </a:r>
            <a:endParaRPr lang="en-GB" dirty="0"/>
          </a:p>
          <a:p>
            <a:r>
              <a:rPr lang="en-GB" dirty="0">
                <a:hlinkClick r:id="rId5"/>
              </a:rPr>
              <a:t>What have you been doing since your last job?</a:t>
            </a:r>
            <a:endParaRPr lang="en-GB" dirty="0"/>
          </a:p>
          <a:p>
            <a:r>
              <a:rPr lang="en-GB">
                <a:hlinkClick r:id="rId6"/>
              </a:rPr>
              <a:t>Why have you been out of work so long?</a:t>
            </a:r>
            <a:endParaRPr lang="en-GB"/>
          </a:p>
          <a:p>
            <a:endParaRPr lang="bg-BG"/>
          </a:p>
        </p:txBody>
      </p:sp>
    </p:spTree>
    <p:extLst>
      <p:ext uri="{BB962C8B-B14F-4D97-AF65-F5344CB8AC3E}">
        <p14:creationId xmlns:p14="http://schemas.microsoft.com/office/powerpoint/2010/main" val="180354227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E4F9A-6907-4E62-BD41-743199D2FD27}"/>
              </a:ext>
            </a:extLst>
          </p:cNvPr>
          <p:cNvSpPr>
            <a:spLocks noGrp="1"/>
          </p:cNvSpPr>
          <p:nvPr>
            <p:ph type="title"/>
          </p:nvPr>
        </p:nvSpPr>
        <p:spPr/>
        <p:txBody>
          <a:bodyPr/>
          <a:lstStyle/>
          <a:p>
            <a:r>
              <a:rPr lang="en-GB" dirty="0"/>
              <a:t>PM interview </a:t>
            </a:r>
            <a:r>
              <a:rPr lang="en-GB" dirty="0" err="1"/>
              <a:t>interview</a:t>
            </a:r>
            <a:r>
              <a:rPr lang="en-GB" dirty="0"/>
              <a:t> </a:t>
            </a:r>
            <a:r>
              <a:rPr lang="en-GB" dirty="0" err="1"/>
              <a:t>questionS</a:t>
            </a:r>
            <a:r>
              <a:rPr lang="en-GB" dirty="0"/>
              <a:t>  </a:t>
            </a:r>
            <a:endParaRPr lang="bg-BG" dirty="0"/>
          </a:p>
        </p:txBody>
      </p:sp>
      <p:sp>
        <p:nvSpPr>
          <p:cNvPr id="3" name="Content Placeholder 2">
            <a:extLst>
              <a:ext uri="{FF2B5EF4-FFF2-40B4-BE49-F238E27FC236}">
                <a16:creationId xmlns:a16="http://schemas.microsoft.com/office/drawing/2014/main" id="{12A5C840-138C-4B1A-89AF-DABAEC6459FB}"/>
              </a:ext>
            </a:extLst>
          </p:cNvPr>
          <p:cNvSpPr>
            <a:spLocks noGrp="1"/>
          </p:cNvSpPr>
          <p:nvPr>
            <p:ph idx="1"/>
          </p:nvPr>
        </p:nvSpPr>
        <p:spPr/>
        <p:txBody>
          <a:bodyPr>
            <a:normAutofit/>
          </a:bodyPr>
          <a:lstStyle/>
          <a:p>
            <a:r>
              <a:rPr lang="en-GB" b="1" dirty="0"/>
              <a:t>Interview Questions About You</a:t>
            </a:r>
            <a:endParaRPr lang="en-GB" dirty="0"/>
          </a:p>
          <a:p>
            <a:r>
              <a:rPr lang="en-GB" dirty="0"/>
              <a:t>Do you prefer to work independently or on a team? - </a:t>
            </a:r>
            <a:r>
              <a:rPr lang="en-GB" dirty="0">
                <a:hlinkClick r:id="rId2"/>
              </a:rPr>
              <a:t>Best Answers</a:t>
            </a:r>
            <a:endParaRPr lang="en-GB" dirty="0"/>
          </a:p>
          <a:p>
            <a:r>
              <a:rPr lang="en-GB" dirty="0"/>
              <a:t>Tell me about yourself. - </a:t>
            </a:r>
            <a:r>
              <a:rPr lang="en-GB" dirty="0">
                <a:hlinkClick r:id="rId3"/>
              </a:rPr>
              <a:t>Best Answers</a:t>
            </a:r>
            <a:endParaRPr lang="en-GB" dirty="0"/>
          </a:p>
          <a:p>
            <a:r>
              <a:rPr lang="en-GB" dirty="0"/>
              <a:t>What are you looking for in your next job? What is important to you? - </a:t>
            </a:r>
            <a:r>
              <a:rPr lang="en-GB" dirty="0">
                <a:hlinkClick r:id="rId4"/>
              </a:rPr>
              <a:t>Best Answers</a:t>
            </a:r>
            <a:endParaRPr lang="en-GB" dirty="0"/>
          </a:p>
          <a:p>
            <a:r>
              <a:rPr lang="en-GB" dirty="0"/>
              <a:t>What are your goals for the next five years? Ten years? - </a:t>
            </a:r>
            <a:r>
              <a:rPr lang="en-GB" dirty="0">
                <a:hlinkClick r:id="rId5"/>
              </a:rPr>
              <a:t>Best Answers</a:t>
            </a:r>
            <a:endParaRPr lang="en-GB" dirty="0"/>
          </a:p>
          <a:p>
            <a:r>
              <a:rPr lang="en-GB" dirty="0"/>
              <a:t>What are your salary expectations? - </a:t>
            </a:r>
            <a:r>
              <a:rPr lang="en-GB" dirty="0">
                <a:hlinkClick r:id="rId6"/>
              </a:rPr>
              <a:t>Best Answers</a:t>
            </a:r>
            <a:endParaRPr lang="en-GB" dirty="0"/>
          </a:p>
          <a:p>
            <a:r>
              <a:rPr lang="en-GB" dirty="0"/>
              <a:t>What do people often criticize about you? - </a:t>
            </a:r>
            <a:r>
              <a:rPr lang="en-GB" dirty="0">
                <a:hlinkClick r:id="rId7"/>
              </a:rPr>
              <a:t>Best Answers</a:t>
            </a:r>
            <a:endParaRPr lang="en-GB" dirty="0"/>
          </a:p>
          <a:p>
            <a:r>
              <a:rPr lang="en-GB" dirty="0"/>
              <a:t>What do you find are the most difficult decisions to make? - </a:t>
            </a:r>
            <a:r>
              <a:rPr lang="en-GB" dirty="0">
                <a:hlinkClick r:id="rId8"/>
              </a:rPr>
              <a:t>Best Answers</a:t>
            </a:r>
            <a:endParaRPr lang="en-GB" dirty="0"/>
          </a:p>
        </p:txBody>
      </p:sp>
      <p:sp>
        <p:nvSpPr>
          <p:cNvPr id="4" name="Rectangle 3">
            <a:extLst>
              <a:ext uri="{FF2B5EF4-FFF2-40B4-BE49-F238E27FC236}">
                <a16:creationId xmlns:a16="http://schemas.microsoft.com/office/drawing/2014/main" id="{B0DCD441-12A2-4959-9C98-771F8E864EF0}"/>
              </a:ext>
            </a:extLst>
          </p:cNvPr>
          <p:cNvSpPr/>
          <p:nvPr/>
        </p:nvSpPr>
        <p:spPr>
          <a:xfrm>
            <a:off x="3072356" y="6488668"/>
            <a:ext cx="5625258" cy="369332"/>
          </a:xfrm>
          <a:prstGeom prst="rect">
            <a:avLst/>
          </a:prstGeom>
        </p:spPr>
        <p:txBody>
          <a:bodyPr wrap="none">
            <a:spAutoFit/>
          </a:bodyPr>
          <a:lstStyle/>
          <a:p>
            <a:r>
              <a:rPr lang="ru-RU" dirty="0"/>
              <a:t>Как </a:t>
            </a:r>
            <a:r>
              <a:rPr lang="ru-RU" dirty="0" err="1"/>
              <a:t>дасе</a:t>
            </a:r>
            <a:r>
              <a:rPr lang="ru-RU" dirty="0"/>
              <a:t> представим успешно на IT </a:t>
            </a:r>
            <a:r>
              <a:rPr lang="ru-RU" dirty="0" err="1"/>
              <a:t>интервю</a:t>
            </a:r>
            <a:r>
              <a:rPr lang="ru-RU" dirty="0"/>
              <a:t>.</a:t>
            </a:r>
            <a:endParaRPr lang="bg-BG" dirty="0"/>
          </a:p>
        </p:txBody>
      </p:sp>
    </p:spTree>
    <p:extLst>
      <p:ext uri="{BB962C8B-B14F-4D97-AF65-F5344CB8AC3E}">
        <p14:creationId xmlns:p14="http://schemas.microsoft.com/office/powerpoint/2010/main" val="201564134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E4F9A-6907-4E62-BD41-743199D2FD27}"/>
              </a:ext>
            </a:extLst>
          </p:cNvPr>
          <p:cNvSpPr>
            <a:spLocks noGrp="1"/>
          </p:cNvSpPr>
          <p:nvPr>
            <p:ph type="title"/>
          </p:nvPr>
        </p:nvSpPr>
        <p:spPr/>
        <p:txBody>
          <a:bodyPr/>
          <a:lstStyle/>
          <a:p>
            <a:r>
              <a:rPr lang="en-GB" dirty="0"/>
              <a:t>PM interview </a:t>
            </a:r>
            <a:r>
              <a:rPr lang="en-GB" dirty="0" err="1"/>
              <a:t>interview</a:t>
            </a:r>
            <a:r>
              <a:rPr lang="en-GB" dirty="0"/>
              <a:t> </a:t>
            </a:r>
            <a:r>
              <a:rPr lang="en-GB" dirty="0" err="1"/>
              <a:t>questionS</a:t>
            </a:r>
            <a:r>
              <a:rPr lang="en-GB" dirty="0"/>
              <a:t>  </a:t>
            </a:r>
            <a:endParaRPr lang="bg-BG" dirty="0"/>
          </a:p>
        </p:txBody>
      </p:sp>
      <p:sp>
        <p:nvSpPr>
          <p:cNvPr id="3" name="Content Placeholder 2">
            <a:extLst>
              <a:ext uri="{FF2B5EF4-FFF2-40B4-BE49-F238E27FC236}">
                <a16:creationId xmlns:a16="http://schemas.microsoft.com/office/drawing/2014/main" id="{12A5C840-138C-4B1A-89AF-DABAEC6459FB}"/>
              </a:ext>
            </a:extLst>
          </p:cNvPr>
          <p:cNvSpPr>
            <a:spLocks noGrp="1"/>
          </p:cNvSpPr>
          <p:nvPr>
            <p:ph idx="1"/>
          </p:nvPr>
        </p:nvSpPr>
        <p:spPr/>
        <p:txBody>
          <a:bodyPr>
            <a:normAutofit/>
          </a:bodyPr>
          <a:lstStyle/>
          <a:p>
            <a:r>
              <a:rPr lang="en-GB"/>
              <a:t>What </a:t>
            </a:r>
            <a:r>
              <a:rPr lang="en-GB" dirty="0"/>
              <a:t>is your greatest strength? - </a:t>
            </a:r>
            <a:r>
              <a:rPr lang="en-GB" dirty="0">
                <a:hlinkClick r:id="rId2"/>
              </a:rPr>
              <a:t>Best Answers</a:t>
            </a:r>
            <a:endParaRPr lang="en-GB" dirty="0"/>
          </a:p>
          <a:p>
            <a:r>
              <a:rPr lang="en-GB" dirty="0"/>
              <a:t>What is your greatest weakness? - </a:t>
            </a:r>
            <a:r>
              <a:rPr lang="en-GB" dirty="0">
                <a:hlinkClick r:id="rId3"/>
              </a:rPr>
              <a:t>Best Answers</a:t>
            </a:r>
            <a:endParaRPr lang="en-GB" dirty="0"/>
          </a:p>
          <a:p>
            <a:r>
              <a:rPr lang="en-GB" dirty="0"/>
              <a:t>What motivates you? - </a:t>
            </a:r>
            <a:r>
              <a:rPr lang="en-GB" dirty="0">
                <a:hlinkClick r:id="rId4"/>
              </a:rPr>
              <a:t>Best Answers</a:t>
            </a:r>
            <a:endParaRPr lang="en-GB" dirty="0"/>
          </a:p>
          <a:p>
            <a:r>
              <a:rPr lang="en-GB" dirty="0"/>
              <a:t>What was most and least rewarding about your last position? - </a:t>
            </a:r>
            <a:r>
              <a:rPr lang="en-GB" dirty="0">
                <a:hlinkClick r:id="rId5"/>
              </a:rPr>
              <a:t>Best Answers</a:t>
            </a:r>
            <a:endParaRPr lang="en-GB" dirty="0"/>
          </a:p>
          <a:p>
            <a:r>
              <a:rPr lang="en-GB" dirty="0"/>
              <a:t>What was your biggest accomplishment and failure in this position? - </a:t>
            </a:r>
            <a:r>
              <a:rPr lang="en-GB" dirty="0">
                <a:hlinkClick r:id="rId6"/>
              </a:rPr>
              <a:t>Best Answers</a:t>
            </a:r>
            <a:endParaRPr lang="en-GB" dirty="0"/>
          </a:p>
          <a:p>
            <a:r>
              <a:rPr lang="en-GB" dirty="0"/>
              <a:t>What were your starting and final levels of compensation? - </a:t>
            </a:r>
            <a:r>
              <a:rPr lang="en-GB" dirty="0">
                <a:hlinkClick r:id="rId7"/>
              </a:rPr>
              <a:t>Best Answers</a:t>
            </a:r>
            <a:endParaRPr lang="en-GB" dirty="0"/>
          </a:p>
          <a:p>
            <a:r>
              <a:rPr lang="en-GB" dirty="0"/>
              <a:t>Why are you leaving (did you leave) your job? - </a:t>
            </a:r>
            <a:r>
              <a:rPr lang="en-GB" dirty="0">
                <a:hlinkClick r:id="rId8"/>
              </a:rPr>
              <a:t>Best Answers</a:t>
            </a:r>
            <a:endParaRPr lang="en-GB" dirty="0"/>
          </a:p>
          <a:p>
            <a:pPr marL="0" indent="0">
              <a:buNone/>
            </a:pPr>
            <a:endParaRPr lang="bg-BG" dirty="0"/>
          </a:p>
        </p:txBody>
      </p:sp>
      <p:sp>
        <p:nvSpPr>
          <p:cNvPr id="4" name="Rectangle 3">
            <a:extLst>
              <a:ext uri="{FF2B5EF4-FFF2-40B4-BE49-F238E27FC236}">
                <a16:creationId xmlns:a16="http://schemas.microsoft.com/office/drawing/2014/main" id="{B0DCD441-12A2-4959-9C98-771F8E864EF0}"/>
              </a:ext>
            </a:extLst>
          </p:cNvPr>
          <p:cNvSpPr/>
          <p:nvPr/>
        </p:nvSpPr>
        <p:spPr>
          <a:xfrm>
            <a:off x="3072356" y="6488668"/>
            <a:ext cx="5625258" cy="369332"/>
          </a:xfrm>
          <a:prstGeom prst="rect">
            <a:avLst/>
          </a:prstGeom>
        </p:spPr>
        <p:txBody>
          <a:bodyPr wrap="none">
            <a:spAutoFit/>
          </a:bodyPr>
          <a:lstStyle/>
          <a:p>
            <a:r>
              <a:rPr lang="ru-RU" dirty="0"/>
              <a:t>Как </a:t>
            </a:r>
            <a:r>
              <a:rPr lang="ru-RU" dirty="0" err="1"/>
              <a:t>дасе</a:t>
            </a:r>
            <a:r>
              <a:rPr lang="ru-RU" dirty="0"/>
              <a:t> представим успешно на IT </a:t>
            </a:r>
            <a:r>
              <a:rPr lang="ru-RU" dirty="0" err="1"/>
              <a:t>интервю</a:t>
            </a:r>
            <a:r>
              <a:rPr lang="ru-RU" dirty="0"/>
              <a:t>.</a:t>
            </a:r>
            <a:endParaRPr lang="bg-BG" dirty="0"/>
          </a:p>
        </p:txBody>
      </p:sp>
    </p:spTree>
    <p:extLst>
      <p:ext uri="{BB962C8B-B14F-4D97-AF65-F5344CB8AC3E}">
        <p14:creationId xmlns:p14="http://schemas.microsoft.com/office/powerpoint/2010/main" val="12309053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DBAEC-5F51-4097-88BA-9A34DE501C58}"/>
              </a:ext>
            </a:extLst>
          </p:cNvPr>
          <p:cNvSpPr>
            <a:spLocks noGrp="1"/>
          </p:cNvSpPr>
          <p:nvPr>
            <p:ph type="title"/>
          </p:nvPr>
        </p:nvSpPr>
        <p:spPr/>
        <p:txBody>
          <a:bodyPr/>
          <a:lstStyle/>
          <a:p>
            <a:r>
              <a:rPr lang="bg-BG" dirty="0"/>
              <a:t>Как да се облечем?</a:t>
            </a:r>
          </a:p>
        </p:txBody>
      </p:sp>
      <p:sp>
        <p:nvSpPr>
          <p:cNvPr id="3" name="Content Placeholder 2">
            <a:extLst>
              <a:ext uri="{FF2B5EF4-FFF2-40B4-BE49-F238E27FC236}">
                <a16:creationId xmlns:a16="http://schemas.microsoft.com/office/drawing/2014/main" id="{185AEB91-0563-485C-8925-950D5C169791}"/>
              </a:ext>
            </a:extLst>
          </p:cNvPr>
          <p:cNvSpPr>
            <a:spLocks noGrp="1"/>
          </p:cNvSpPr>
          <p:nvPr>
            <p:ph idx="1"/>
          </p:nvPr>
        </p:nvSpPr>
        <p:spPr/>
        <p:txBody>
          <a:bodyPr>
            <a:normAutofit lnSpcReduction="10000"/>
          </a:bodyPr>
          <a:lstStyle/>
          <a:p>
            <a:r>
              <a:rPr lang="bg-BG" dirty="0"/>
              <a:t>Попитайте за </a:t>
            </a:r>
            <a:r>
              <a:rPr lang="en-US" dirty="0"/>
              <a:t>dress</a:t>
            </a:r>
            <a:r>
              <a:rPr lang="bg-BG" dirty="0"/>
              <a:t> кода на компанията</a:t>
            </a:r>
            <a:r>
              <a:rPr lang="en-GB" dirty="0"/>
              <a:t>.</a:t>
            </a:r>
            <a:endParaRPr lang="bg-BG" dirty="0"/>
          </a:p>
          <a:p>
            <a:r>
              <a:rPr lang="bg-BG" dirty="0"/>
              <a:t>Ако кандидатствате за </a:t>
            </a:r>
            <a:r>
              <a:rPr lang="en-GB" dirty="0"/>
              <a:t>Team Lead / Manager </a:t>
            </a:r>
            <a:r>
              <a:rPr lang="bg-BG" dirty="0"/>
              <a:t>една идея по официално.</a:t>
            </a:r>
          </a:p>
          <a:p>
            <a:r>
              <a:rPr lang="bg-BG" dirty="0"/>
              <a:t>Не се </a:t>
            </a:r>
            <a:r>
              <a:rPr lang="bg-BG" dirty="0" err="1"/>
              <a:t>овърдресвайте</a:t>
            </a:r>
            <a:r>
              <a:rPr lang="en-GB" dirty="0"/>
              <a:t>. </a:t>
            </a:r>
            <a:r>
              <a:rPr lang="bg-BG" dirty="0"/>
              <a:t>Това е интервю, не сватба.</a:t>
            </a:r>
          </a:p>
          <a:p>
            <a:r>
              <a:rPr lang="en-GB" dirty="0"/>
              <a:t>Try to look cool.</a:t>
            </a:r>
          </a:p>
          <a:p>
            <a:r>
              <a:rPr lang="bg-BG" dirty="0"/>
              <a:t>Гледайте да не изглеждате измачкани</a:t>
            </a:r>
          </a:p>
          <a:p>
            <a:r>
              <a:rPr lang="bg-BG" dirty="0"/>
              <a:t>Лъснете си обувките.</a:t>
            </a:r>
          </a:p>
          <a:p>
            <a:r>
              <a:rPr lang="bg-BG" dirty="0"/>
              <a:t>Не слагайте прекалено много парфюм. </a:t>
            </a:r>
          </a:p>
          <a:p>
            <a:r>
              <a:rPr lang="bg-BG" dirty="0"/>
              <a:t>Сложете дрехи който не потъмняват при изпотяване.</a:t>
            </a:r>
          </a:p>
          <a:p>
            <a:r>
              <a:rPr lang="bg-BG" dirty="0"/>
              <a:t>Съобразете дрехите с температурите и не забравяйте че в офиса е различно.</a:t>
            </a:r>
          </a:p>
          <a:p>
            <a:endParaRPr lang="bg-BG" dirty="0"/>
          </a:p>
        </p:txBody>
      </p:sp>
    </p:spTree>
    <p:extLst>
      <p:ext uri="{BB962C8B-B14F-4D97-AF65-F5344CB8AC3E}">
        <p14:creationId xmlns:p14="http://schemas.microsoft.com/office/powerpoint/2010/main" val="393298754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55089-AA24-45A8-A0DA-40CAA1CF946D}"/>
              </a:ext>
            </a:extLst>
          </p:cNvPr>
          <p:cNvSpPr>
            <a:spLocks noGrp="1"/>
          </p:cNvSpPr>
          <p:nvPr>
            <p:ph type="title"/>
          </p:nvPr>
        </p:nvSpPr>
        <p:spPr/>
        <p:txBody>
          <a:bodyPr/>
          <a:lstStyle/>
          <a:p>
            <a:r>
              <a:rPr lang="en-US" dirty="0"/>
              <a:t> Management and Teamwork</a:t>
            </a:r>
            <a:br>
              <a:rPr lang="en-US" dirty="0"/>
            </a:br>
            <a:endParaRPr lang="bg-BG" dirty="0"/>
          </a:p>
        </p:txBody>
      </p:sp>
      <p:sp>
        <p:nvSpPr>
          <p:cNvPr id="3" name="Content Placeholder 2">
            <a:extLst>
              <a:ext uri="{FF2B5EF4-FFF2-40B4-BE49-F238E27FC236}">
                <a16:creationId xmlns:a16="http://schemas.microsoft.com/office/drawing/2014/main" id="{B6EA78C3-86EA-488B-A1DF-86994896A1FC}"/>
              </a:ext>
            </a:extLst>
          </p:cNvPr>
          <p:cNvSpPr>
            <a:spLocks noGrp="1"/>
          </p:cNvSpPr>
          <p:nvPr>
            <p:ph idx="1"/>
          </p:nvPr>
        </p:nvSpPr>
        <p:spPr/>
        <p:txBody>
          <a:bodyPr>
            <a:normAutofit/>
          </a:bodyPr>
          <a:lstStyle/>
          <a:p>
            <a:r>
              <a:rPr lang="en-GB" dirty="0"/>
              <a:t>Who was your best boss and who was the worst?</a:t>
            </a:r>
          </a:p>
          <a:p>
            <a:r>
              <a:rPr lang="en-GB" dirty="0"/>
              <a:t>Describe your ideal boss.</a:t>
            </a:r>
          </a:p>
          <a:p>
            <a:r>
              <a:rPr lang="en-GB" dirty="0"/>
              <a:t>If you know your boss is 100% wrong about something how would you handle it?</a:t>
            </a:r>
          </a:p>
          <a:p>
            <a:r>
              <a:rPr lang="en-GB" dirty="0"/>
              <a:t>What do you expect from a supervisor?</a:t>
            </a:r>
          </a:p>
          <a:p>
            <a:r>
              <a:rPr lang="en-GB" dirty="0"/>
              <a:t>Have you ever had difficulty working with a manager?</a:t>
            </a:r>
          </a:p>
        </p:txBody>
      </p:sp>
    </p:spTree>
    <p:extLst>
      <p:ext uri="{BB962C8B-B14F-4D97-AF65-F5344CB8AC3E}">
        <p14:creationId xmlns:p14="http://schemas.microsoft.com/office/powerpoint/2010/main" val="344104955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55089-AA24-45A8-A0DA-40CAA1CF946D}"/>
              </a:ext>
            </a:extLst>
          </p:cNvPr>
          <p:cNvSpPr>
            <a:spLocks noGrp="1"/>
          </p:cNvSpPr>
          <p:nvPr>
            <p:ph type="title"/>
          </p:nvPr>
        </p:nvSpPr>
        <p:spPr/>
        <p:txBody>
          <a:bodyPr/>
          <a:lstStyle/>
          <a:p>
            <a:r>
              <a:rPr lang="en-US" dirty="0"/>
              <a:t> Management and Teamwork</a:t>
            </a:r>
            <a:br>
              <a:rPr lang="en-US" dirty="0"/>
            </a:br>
            <a:endParaRPr lang="bg-BG" dirty="0"/>
          </a:p>
        </p:txBody>
      </p:sp>
      <p:sp>
        <p:nvSpPr>
          <p:cNvPr id="3" name="Content Placeholder 2">
            <a:extLst>
              <a:ext uri="{FF2B5EF4-FFF2-40B4-BE49-F238E27FC236}">
                <a16:creationId xmlns:a16="http://schemas.microsoft.com/office/drawing/2014/main" id="{B6EA78C3-86EA-488B-A1DF-86994896A1FC}"/>
              </a:ext>
            </a:extLst>
          </p:cNvPr>
          <p:cNvSpPr>
            <a:spLocks noGrp="1"/>
          </p:cNvSpPr>
          <p:nvPr>
            <p:ph idx="1"/>
          </p:nvPr>
        </p:nvSpPr>
        <p:spPr/>
        <p:txBody>
          <a:bodyPr>
            <a:normAutofit/>
          </a:bodyPr>
          <a:lstStyle/>
          <a:p>
            <a:r>
              <a:rPr lang="en-GB"/>
              <a:t>How </a:t>
            </a:r>
            <a:r>
              <a:rPr lang="en-GB" dirty="0"/>
              <a:t>did you fit in with the company culture?</a:t>
            </a:r>
          </a:p>
          <a:p>
            <a:r>
              <a:rPr lang="en-GB" dirty="0"/>
              <a:t>Describe how you managed a problem employee.</a:t>
            </a:r>
          </a:p>
          <a:p>
            <a:r>
              <a:rPr lang="en-GB" dirty="0"/>
              <a:t>Do you prefer to work independently or on a team?</a:t>
            </a:r>
          </a:p>
          <a:p>
            <a:r>
              <a:rPr lang="en-GB" dirty="0"/>
              <a:t>Give some examples of teamwork.</a:t>
            </a:r>
          </a:p>
          <a:p>
            <a:r>
              <a:rPr lang="en-GB"/>
              <a:t>More teamwork interview questions.</a:t>
            </a:r>
            <a:endParaRPr lang="bg-BG"/>
          </a:p>
        </p:txBody>
      </p:sp>
    </p:spTree>
    <p:extLst>
      <p:ext uri="{BB962C8B-B14F-4D97-AF65-F5344CB8AC3E}">
        <p14:creationId xmlns:p14="http://schemas.microsoft.com/office/powerpoint/2010/main" val="70398574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E54ED-A41C-42F0-AC01-0798C26660BE}"/>
              </a:ext>
            </a:extLst>
          </p:cNvPr>
          <p:cNvSpPr>
            <a:spLocks noGrp="1"/>
          </p:cNvSpPr>
          <p:nvPr>
            <p:ph type="title"/>
          </p:nvPr>
        </p:nvSpPr>
        <p:spPr/>
        <p:txBody>
          <a:bodyPr/>
          <a:lstStyle/>
          <a:p>
            <a:r>
              <a:rPr lang="en-GB" dirty="0"/>
              <a:t>Question you could ask</a:t>
            </a:r>
            <a:endParaRPr lang="bg-BG" dirty="0"/>
          </a:p>
        </p:txBody>
      </p:sp>
      <p:sp>
        <p:nvSpPr>
          <p:cNvPr id="3" name="Content Placeholder 2">
            <a:extLst>
              <a:ext uri="{FF2B5EF4-FFF2-40B4-BE49-F238E27FC236}">
                <a16:creationId xmlns:a16="http://schemas.microsoft.com/office/drawing/2014/main" id="{4F583896-0A81-4A67-A3F5-C9B0F5B20187}"/>
              </a:ext>
            </a:extLst>
          </p:cNvPr>
          <p:cNvSpPr>
            <a:spLocks noGrp="1"/>
          </p:cNvSpPr>
          <p:nvPr>
            <p:ph idx="1"/>
          </p:nvPr>
        </p:nvSpPr>
        <p:spPr/>
        <p:txBody>
          <a:bodyPr>
            <a:normAutofit/>
          </a:bodyPr>
          <a:lstStyle/>
          <a:p>
            <a:r>
              <a:rPr lang="en-GB" dirty="0"/>
              <a:t>How many people work in this office/department?</a:t>
            </a:r>
          </a:p>
          <a:p>
            <a:r>
              <a:rPr lang="en-GB" dirty="0"/>
              <a:t>How much travel is expected?</a:t>
            </a:r>
          </a:p>
          <a:p>
            <a:r>
              <a:rPr lang="en-GB" dirty="0"/>
              <a:t>Is relocation a possibility?</a:t>
            </a:r>
          </a:p>
          <a:p>
            <a:r>
              <a:rPr lang="en-GB" dirty="0"/>
              <a:t>What is the typical work week? Is overtime expected?</a:t>
            </a:r>
          </a:p>
          <a:p>
            <a:r>
              <a:rPr lang="en-GB" dirty="0"/>
              <a:t>What are the prospects for growth and advancement?</a:t>
            </a:r>
          </a:p>
          <a:p>
            <a:r>
              <a:rPr lang="en-GB" dirty="0"/>
              <a:t>How does one advance in the company?</a:t>
            </a:r>
          </a:p>
          <a:p>
            <a:r>
              <a:rPr lang="en-GB" dirty="0"/>
              <a:t>Are there any examples of a career path beginning with this position?</a:t>
            </a:r>
          </a:p>
          <a:p>
            <a:r>
              <a:rPr lang="en-GB" dirty="0"/>
              <a:t>Would you like a list of references?</a:t>
            </a:r>
          </a:p>
        </p:txBody>
      </p:sp>
    </p:spTree>
    <p:extLst>
      <p:ext uri="{BB962C8B-B14F-4D97-AF65-F5344CB8AC3E}">
        <p14:creationId xmlns:p14="http://schemas.microsoft.com/office/powerpoint/2010/main" val="157849238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E54ED-A41C-42F0-AC01-0798C26660BE}"/>
              </a:ext>
            </a:extLst>
          </p:cNvPr>
          <p:cNvSpPr>
            <a:spLocks noGrp="1"/>
          </p:cNvSpPr>
          <p:nvPr>
            <p:ph type="title"/>
          </p:nvPr>
        </p:nvSpPr>
        <p:spPr/>
        <p:txBody>
          <a:bodyPr/>
          <a:lstStyle/>
          <a:p>
            <a:r>
              <a:rPr lang="en-GB" dirty="0"/>
              <a:t>Question you could ask</a:t>
            </a:r>
            <a:endParaRPr lang="bg-BG" dirty="0"/>
          </a:p>
        </p:txBody>
      </p:sp>
      <p:sp>
        <p:nvSpPr>
          <p:cNvPr id="3" name="Content Placeholder 2">
            <a:extLst>
              <a:ext uri="{FF2B5EF4-FFF2-40B4-BE49-F238E27FC236}">
                <a16:creationId xmlns:a16="http://schemas.microsoft.com/office/drawing/2014/main" id="{4F583896-0A81-4A67-A3F5-C9B0F5B20187}"/>
              </a:ext>
            </a:extLst>
          </p:cNvPr>
          <p:cNvSpPr>
            <a:spLocks noGrp="1"/>
          </p:cNvSpPr>
          <p:nvPr>
            <p:ph idx="1"/>
          </p:nvPr>
        </p:nvSpPr>
        <p:spPr/>
        <p:txBody>
          <a:bodyPr>
            <a:normAutofit/>
          </a:bodyPr>
          <a:lstStyle/>
          <a:p>
            <a:r>
              <a:rPr lang="en-GB" dirty="0"/>
              <a:t>If I am extended a job offer, how soon would you like me to start?</a:t>
            </a:r>
          </a:p>
          <a:p>
            <a:r>
              <a:rPr lang="en-GB" dirty="0"/>
              <a:t>What can I clarify for you about my qualifications?</a:t>
            </a:r>
          </a:p>
          <a:p>
            <a:r>
              <a:rPr lang="en-GB" dirty="0"/>
              <a:t>When can I expect to hear from you?</a:t>
            </a:r>
          </a:p>
          <a:p>
            <a:r>
              <a:rPr lang="en-GB" dirty="0"/>
              <a:t>Are there any other questions I can answer for you?</a:t>
            </a:r>
          </a:p>
          <a:p>
            <a:r>
              <a:rPr lang="en-GB" dirty="0"/>
              <a:t>Do you have any reservations about my qualifications?</a:t>
            </a:r>
          </a:p>
          <a:p>
            <a:r>
              <a:rPr lang="en-GB" dirty="0"/>
              <a:t>Do you have a policy for helping new members of the team get on board?</a:t>
            </a:r>
          </a:p>
          <a:p>
            <a:r>
              <a:rPr lang="en-GB" dirty="0"/>
              <a:t>What are the biggest challenges of this job?</a:t>
            </a:r>
          </a:p>
        </p:txBody>
      </p:sp>
    </p:spTree>
    <p:extLst>
      <p:ext uri="{BB962C8B-B14F-4D97-AF65-F5344CB8AC3E}">
        <p14:creationId xmlns:p14="http://schemas.microsoft.com/office/powerpoint/2010/main" val="232154551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E54ED-A41C-42F0-AC01-0798C26660BE}"/>
              </a:ext>
            </a:extLst>
          </p:cNvPr>
          <p:cNvSpPr>
            <a:spLocks noGrp="1"/>
          </p:cNvSpPr>
          <p:nvPr>
            <p:ph type="title"/>
          </p:nvPr>
        </p:nvSpPr>
        <p:spPr/>
        <p:txBody>
          <a:bodyPr/>
          <a:lstStyle/>
          <a:p>
            <a:r>
              <a:rPr lang="en-GB" dirty="0"/>
              <a:t>Question you could ask</a:t>
            </a:r>
            <a:endParaRPr lang="bg-BG" dirty="0"/>
          </a:p>
        </p:txBody>
      </p:sp>
      <p:sp>
        <p:nvSpPr>
          <p:cNvPr id="3" name="Content Placeholder 2">
            <a:extLst>
              <a:ext uri="{FF2B5EF4-FFF2-40B4-BE49-F238E27FC236}">
                <a16:creationId xmlns:a16="http://schemas.microsoft.com/office/drawing/2014/main" id="{4F583896-0A81-4A67-A3F5-C9B0F5B20187}"/>
              </a:ext>
            </a:extLst>
          </p:cNvPr>
          <p:cNvSpPr>
            <a:spLocks noGrp="1"/>
          </p:cNvSpPr>
          <p:nvPr>
            <p:ph idx="1"/>
          </p:nvPr>
        </p:nvSpPr>
        <p:spPr/>
        <p:txBody>
          <a:bodyPr>
            <a:normAutofit/>
          </a:bodyPr>
          <a:lstStyle/>
          <a:p>
            <a:r>
              <a:rPr lang="en-GB"/>
              <a:t>What's </a:t>
            </a:r>
            <a:r>
              <a:rPr lang="en-GB" dirty="0"/>
              <a:t>the most important thing I should accomplish in the first ninety days?</a:t>
            </a:r>
          </a:p>
          <a:p>
            <a:r>
              <a:rPr lang="en-GB" dirty="0"/>
              <a:t>How would you describe this company's values?</a:t>
            </a:r>
          </a:p>
          <a:p>
            <a:r>
              <a:rPr lang="en-GB" dirty="0"/>
              <a:t>How has the company changed over the last few years?</a:t>
            </a:r>
          </a:p>
          <a:p>
            <a:r>
              <a:rPr lang="en-GB" dirty="0"/>
              <a:t>What are the company's plans for growth and development?</a:t>
            </a:r>
          </a:p>
          <a:p>
            <a:r>
              <a:rPr lang="en-GB" dirty="0"/>
              <a:t>What are the biggest rewards of the job and working for this company?</a:t>
            </a:r>
          </a:p>
          <a:p>
            <a:r>
              <a:rPr lang="en-GB" dirty="0"/>
              <a:t>What is the best part of working for this company?</a:t>
            </a:r>
          </a:p>
          <a:p>
            <a:r>
              <a:rPr lang="en-GB" dirty="0"/>
              <a:t>What's your least </a:t>
            </a:r>
            <a:r>
              <a:rPr lang="en-GB" dirty="0" err="1"/>
              <a:t>favorite</a:t>
            </a:r>
            <a:r>
              <a:rPr lang="en-GB" dirty="0"/>
              <a:t> part of working here?</a:t>
            </a:r>
          </a:p>
          <a:p>
            <a:r>
              <a:rPr lang="en-GB" dirty="0"/>
              <a:t>What type of background do you feel would be best suited for success in this position?</a:t>
            </a:r>
            <a:endParaRPr lang="bg-BG" dirty="0"/>
          </a:p>
        </p:txBody>
      </p:sp>
    </p:spTree>
    <p:extLst>
      <p:ext uri="{BB962C8B-B14F-4D97-AF65-F5344CB8AC3E}">
        <p14:creationId xmlns:p14="http://schemas.microsoft.com/office/powerpoint/2010/main" val="311171140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FE41B1-0F01-4B91-96D4-5752086CC72B}"/>
              </a:ext>
            </a:extLst>
          </p:cNvPr>
          <p:cNvSpPr>
            <a:spLocks noGrp="1"/>
          </p:cNvSpPr>
          <p:nvPr>
            <p:ph type="title"/>
          </p:nvPr>
        </p:nvSpPr>
        <p:spPr/>
        <p:txBody>
          <a:bodyPr>
            <a:normAutofit fontScale="90000"/>
          </a:bodyPr>
          <a:lstStyle/>
          <a:p>
            <a:r>
              <a:rPr lang="en-GB" dirty="0"/>
              <a:t>About the New Job and the Company</a:t>
            </a:r>
            <a:br>
              <a:rPr lang="en-GB" dirty="0"/>
            </a:br>
            <a:endParaRPr lang="bg-BG" dirty="0"/>
          </a:p>
        </p:txBody>
      </p:sp>
      <p:sp>
        <p:nvSpPr>
          <p:cNvPr id="3" name="Content Placeholder 2">
            <a:extLst>
              <a:ext uri="{FF2B5EF4-FFF2-40B4-BE49-F238E27FC236}">
                <a16:creationId xmlns:a16="http://schemas.microsoft.com/office/drawing/2014/main" id="{F0DAE422-3908-4390-8E8C-B89C787385C1}"/>
              </a:ext>
            </a:extLst>
          </p:cNvPr>
          <p:cNvSpPr>
            <a:spLocks noGrp="1"/>
          </p:cNvSpPr>
          <p:nvPr>
            <p:ph idx="1"/>
          </p:nvPr>
        </p:nvSpPr>
        <p:spPr/>
        <p:txBody>
          <a:bodyPr>
            <a:normAutofit/>
          </a:bodyPr>
          <a:lstStyle/>
          <a:p>
            <a:r>
              <a:rPr lang="en-GB">
                <a:hlinkClick r:id="rId2"/>
              </a:rPr>
              <a:t>What </a:t>
            </a:r>
            <a:r>
              <a:rPr lang="en-GB" dirty="0">
                <a:hlinkClick r:id="rId2"/>
              </a:rPr>
              <a:t>can we expect from you in the first 60 days on the job?</a:t>
            </a:r>
            <a:endParaRPr lang="en-GB" dirty="0"/>
          </a:p>
          <a:p>
            <a:r>
              <a:rPr lang="en-GB" dirty="0">
                <a:hlinkClick r:id="rId3"/>
              </a:rPr>
              <a:t>Are you willing to travel?</a:t>
            </a:r>
            <a:endParaRPr lang="en-GB" dirty="0"/>
          </a:p>
          <a:p>
            <a:r>
              <a:rPr lang="en-GB" dirty="0">
                <a:hlinkClick r:id="rId4"/>
              </a:rPr>
              <a:t>What is good customer service?</a:t>
            </a:r>
            <a:endParaRPr lang="en-GB" dirty="0"/>
          </a:p>
          <a:p>
            <a:r>
              <a:rPr lang="en-GB" dirty="0">
                <a:hlinkClick r:id="rId5"/>
              </a:rPr>
              <a:t>What would be your ideal company culture?</a:t>
            </a:r>
            <a:endParaRPr lang="en-GB" dirty="0"/>
          </a:p>
          <a:p>
            <a:r>
              <a:rPr lang="en-GB" dirty="0">
                <a:hlinkClick r:id="rId6"/>
              </a:rPr>
              <a:t>When could you start work?</a:t>
            </a:r>
            <a:endParaRPr lang="en-GB" dirty="0"/>
          </a:p>
          <a:p>
            <a:r>
              <a:rPr lang="en-GB">
                <a:hlinkClick r:id="rId7"/>
              </a:rPr>
              <a:t>Is there anything I haven't told you about the job or company that you would like to know?</a:t>
            </a:r>
            <a:endParaRPr lang="en-GB"/>
          </a:p>
          <a:p>
            <a:endParaRPr lang="bg-BG"/>
          </a:p>
        </p:txBody>
      </p:sp>
    </p:spTree>
    <p:extLst>
      <p:ext uri="{BB962C8B-B14F-4D97-AF65-F5344CB8AC3E}">
        <p14:creationId xmlns:p14="http://schemas.microsoft.com/office/powerpoint/2010/main" val="290648211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F136552-4D25-49D4-8E59-9275AFF2995B}"/>
              </a:ext>
            </a:extLst>
          </p:cNvPr>
          <p:cNvPicPr>
            <a:picLocks noGrp="1" noChangeAspect="1"/>
          </p:cNvPicPr>
          <p:nvPr>
            <p:ph idx="1"/>
          </p:nvPr>
        </p:nvPicPr>
        <p:blipFill>
          <a:blip r:embed="rId3"/>
          <a:stretch>
            <a:fillRect/>
          </a:stretch>
        </p:blipFill>
        <p:spPr>
          <a:xfrm>
            <a:off x="685800" y="636482"/>
            <a:ext cx="4420552" cy="6221518"/>
          </a:xfrm>
        </p:spPr>
      </p:pic>
    </p:spTree>
    <p:extLst>
      <p:ext uri="{BB962C8B-B14F-4D97-AF65-F5344CB8AC3E}">
        <p14:creationId xmlns:p14="http://schemas.microsoft.com/office/powerpoint/2010/main" val="1573710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13F9E-0B94-4162-B561-92FBC97E014B}"/>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AA260887-1C52-4AAA-AEE7-81757D35B57E}"/>
              </a:ext>
            </a:extLst>
          </p:cNvPr>
          <p:cNvSpPr>
            <a:spLocks noGrp="1"/>
          </p:cNvSpPr>
          <p:nvPr>
            <p:ph idx="1"/>
          </p:nvPr>
        </p:nvSpPr>
        <p:spPr/>
        <p:txBody>
          <a:bodyPr>
            <a:normAutofit lnSpcReduction="10000"/>
          </a:bodyPr>
          <a:lstStyle/>
          <a:p>
            <a:pPr marL="0" indent="0">
              <a:buNone/>
            </a:pPr>
            <a:br>
              <a:rPr lang="ru-RU" dirty="0"/>
            </a:br>
            <a:r>
              <a:rPr lang="en-US" dirty="0"/>
              <a:t>“</a:t>
            </a:r>
            <a:r>
              <a:rPr lang="ru-RU" sz="4400" dirty="0" err="1"/>
              <a:t>По-привлекателните</a:t>
            </a:r>
            <a:r>
              <a:rPr lang="ru-RU" sz="4400" dirty="0"/>
              <a:t> хора </a:t>
            </a:r>
            <a:r>
              <a:rPr lang="ru-RU" sz="4400" dirty="0" err="1"/>
              <a:t>са</a:t>
            </a:r>
            <a:r>
              <a:rPr lang="ru-RU" sz="4400" dirty="0"/>
              <a:t> </a:t>
            </a:r>
            <a:r>
              <a:rPr lang="ru-RU" sz="4400" dirty="0" err="1"/>
              <a:t>смятани</a:t>
            </a:r>
            <a:r>
              <a:rPr lang="ru-RU" sz="4400" dirty="0"/>
              <a:t> и за </a:t>
            </a:r>
            <a:r>
              <a:rPr lang="ru-RU" sz="4400" dirty="0" err="1"/>
              <a:t>по-интелигентни</a:t>
            </a:r>
            <a:r>
              <a:rPr lang="ru-RU" sz="4400" dirty="0"/>
              <a:t>, </a:t>
            </a:r>
            <a:r>
              <a:rPr lang="ru-RU" sz="4400" dirty="0" err="1"/>
              <a:t>дори</a:t>
            </a:r>
            <a:r>
              <a:rPr lang="ru-RU" sz="4400" dirty="0"/>
              <a:t> да не </a:t>
            </a:r>
            <a:r>
              <a:rPr lang="ru-RU" sz="4400" dirty="0" err="1"/>
              <a:t>са</a:t>
            </a:r>
            <a:r>
              <a:rPr lang="en-US" sz="4400" dirty="0"/>
              <a:t>…”</a:t>
            </a:r>
          </a:p>
          <a:p>
            <a:pPr marL="0" indent="0">
              <a:buNone/>
            </a:pPr>
            <a:endParaRPr lang="en-US" sz="4400" dirty="0"/>
          </a:p>
          <a:p>
            <a:pPr marL="0" indent="0">
              <a:buNone/>
            </a:pPr>
            <a:r>
              <a:rPr lang="en-US" sz="4400" dirty="0"/>
              <a:t>“Never have a second chance for first impression…”</a:t>
            </a:r>
          </a:p>
        </p:txBody>
      </p:sp>
    </p:spTree>
    <p:extLst>
      <p:ext uri="{BB962C8B-B14F-4D97-AF65-F5344CB8AC3E}">
        <p14:creationId xmlns:p14="http://schemas.microsoft.com/office/powerpoint/2010/main" val="1192773218"/>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01D17D"/>
      </a:accent1>
      <a:accent2>
        <a:srgbClr val="84C72A"/>
      </a:accent2>
      <a:accent3>
        <a:srgbClr val="E1D126"/>
      </a:accent3>
      <a:accent4>
        <a:srgbClr val="E29932"/>
      </a:accent4>
      <a:accent5>
        <a:srgbClr val="E56526"/>
      </a:accent5>
      <a:accent6>
        <a:srgbClr val="D63731"/>
      </a:accent6>
      <a:hlink>
        <a:srgbClr val="35FA7F"/>
      </a:hlink>
      <a:folHlink>
        <a:srgbClr val="BAFC85"/>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2B2A868B-6BC2-4B3E-98B9-1258F41035D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3563</Words>
  <Application>Microsoft Office PowerPoint</Application>
  <PresentationFormat>Widescreen</PresentationFormat>
  <Paragraphs>568</Paragraphs>
  <Slides>86</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86</vt:i4>
      </vt:variant>
    </vt:vector>
  </HeadingPairs>
  <TitlesOfParts>
    <vt:vector size="90" baseType="lpstr">
      <vt:lpstr>Arial</vt:lpstr>
      <vt:lpstr>Calibri</vt:lpstr>
      <vt:lpstr>Century Gothic</vt:lpstr>
      <vt:lpstr>Vapor Trail</vt:lpstr>
      <vt:lpstr>Как да се представим успешно на IT интервю. </vt:lpstr>
      <vt:lpstr>PowerPoint Presentation</vt:lpstr>
      <vt:lpstr>АЗ:</vt:lpstr>
      <vt:lpstr>Процес</vt:lpstr>
      <vt:lpstr>Kak Дa Търсим работа успешно?</vt:lpstr>
      <vt:lpstr>ПОДГОТОВКА</vt:lpstr>
      <vt:lpstr>Какво да не питаме:</vt:lpstr>
      <vt:lpstr>Как да се облечем?</vt:lpstr>
      <vt:lpstr>PowerPoint Presentation</vt:lpstr>
      <vt:lpstr>Какво знаем за компанията?</vt:lpstr>
      <vt:lpstr>подготовка</vt:lpstr>
      <vt:lpstr>За интервюТО…</vt:lpstr>
      <vt:lpstr>Първо  интервю</vt:lpstr>
      <vt:lpstr>За интервю НА ЖИВО</vt:lpstr>
      <vt:lpstr>Защо да задаваме въпроси ?</vt:lpstr>
      <vt:lpstr>Телефонно Интервю</vt:lpstr>
      <vt:lpstr>Интервю Какво ДРУГО да не правим:</vt:lpstr>
      <vt:lpstr>Какво да направим ако нямаме достатъчно опит ?</vt:lpstr>
      <vt:lpstr>Коя е любимата ви книга за 2019 ?</vt:lpstr>
      <vt:lpstr>PowerPoint Presentation</vt:lpstr>
      <vt:lpstr> ENHANCE your CV</vt:lpstr>
      <vt:lpstr>МY CV</vt:lpstr>
      <vt:lpstr>МY CV</vt:lpstr>
      <vt:lpstr>CV design</vt:lpstr>
      <vt:lpstr>EUROPIAN Style CV</vt:lpstr>
      <vt:lpstr>American Style CV</vt:lpstr>
      <vt:lpstr>My CV</vt:lpstr>
      <vt:lpstr>CV Обобщение</vt:lpstr>
      <vt:lpstr>Обобщение какво можем да включим още (ако CV-то ви е кратко)</vt:lpstr>
      <vt:lpstr>And Finally</vt:lpstr>
      <vt:lpstr>Linked IN</vt:lpstr>
      <vt:lpstr>Before LINKEDIN</vt:lpstr>
      <vt:lpstr>NOW:</vt:lpstr>
      <vt:lpstr>What is linked in</vt:lpstr>
      <vt:lpstr>IF  YOU ARE ON LINKEDIN YOU ARE MARKETING YOURSELF</vt:lpstr>
      <vt:lpstr>МY Linked IN profile</vt:lpstr>
      <vt:lpstr>МY Linked IN profile</vt:lpstr>
      <vt:lpstr>Linked IN tricks</vt:lpstr>
      <vt:lpstr>МY Linked IN profile</vt:lpstr>
      <vt:lpstr>WE ARE THERE…. </vt:lpstr>
      <vt:lpstr>За интервю – Когато ви дават задача</vt:lpstr>
      <vt:lpstr>Hackerank</vt:lpstr>
      <vt:lpstr>Hackerrank</vt:lpstr>
      <vt:lpstr>Common Programming  Interview questions</vt:lpstr>
      <vt:lpstr>Interview Questions</vt:lpstr>
      <vt:lpstr>Common Interview questions</vt:lpstr>
      <vt:lpstr>Behavior Interview QUESTIONS</vt:lpstr>
      <vt:lpstr>BEHAVOUR Interview questions</vt:lpstr>
      <vt:lpstr>Question about your previous jobs</vt:lpstr>
      <vt:lpstr>Job Performance </vt:lpstr>
      <vt:lpstr>Job Performance </vt:lpstr>
      <vt:lpstr>PM interview interview  questions </vt:lpstr>
      <vt:lpstr>Why You Should Be Hired</vt:lpstr>
      <vt:lpstr>About the New Job and the Company </vt:lpstr>
      <vt:lpstr>About the Future</vt:lpstr>
      <vt:lpstr>Question you could ask</vt:lpstr>
      <vt:lpstr>Illegal interview questions</vt:lpstr>
      <vt:lpstr>Developer, TEAM Leader or PM interview?</vt:lpstr>
      <vt:lpstr>Договаряне на заплата</vt:lpstr>
      <vt:lpstr>What if I fail?</vt:lpstr>
      <vt:lpstr>LinkS</vt:lpstr>
      <vt:lpstr>Links:</vt:lpstr>
      <vt:lpstr>Do You have any Questions for ME ?</vt:lpstr>
      <vt:lpstr>Thank YOU</vt:lpstr>
      <vt:lpstr>Предварителна подготовка ТЕЛЕФОННО ИНТЕРВЮ</vt:lpstr>
      <vt:lpstr>BonuS Materials</vt:lpstr>
      <vt:lpstr>What to ASK on first PHONE HR interview</vt:lpstr>
      <vt:lpstr>What to ASK on first PHONE interview</vt:lpstr>
      <vt:lpstr>Common Interview questions</vt:lpstr>
      <vt:lpstr>Common Interview questions</vt:lpstr>
      <vt:lpstr>Common Interview questions</vt:lpstr>
      <vt:lpstr>PM interview questions </vt:lpstr>
      <vt:lpstr>PM interview interview questions ЕExamples </vt:lpstr>
      <vt:lpstr>PM interview questions Employee </vt:lpstr>
      <vt:lpstr>PM interview interview questionS Employee </vt:lpstr>
      <vt:lpstr>PM interview interview questionS Employee </vt:lpstr>
      <vt:lpstr>Question about your previous jobs</vt:lpstr>
      <vt:lpstr>PM interview interview questionS  </vt:lpstr>
      <vt:lpstr>PM interview interview questionS  </vt:lpstr>
      <vt:lpstr> Management and Teamwork </vt:lpstr>
      <vt:lpstr> Management and Teamwork </vt:lpstr>
      <vt:lpstr>Question you could ask</vt:lpstr>
      <vt:lpstr>Question you could ask</vt:lpstr>
      <vt:lpstr>Question you could ask</vt:lpstr>
      <vt:lpstr>About the New Job and the Company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Как да се представим успешно на IT интервю. </dc:title>
  <dc:creator>Toni Gerdzhikov</dc:creator>
  <cp:lastModifiedBy>Toni Gerdzhikov</cp:lastModifiedBy>
  <cp:revision>13</cp:revision>
  <dcterms:created xsi:type="dcterms:W3CDTF">2019-10-17T13:16:40Z</dcterms:created>
  <dcterms:modified xsi:type="dcterms:W3CDTF">2019-10-31T14:38:29Z</dcterms:modified>
</cp:coreProperties>
</file>